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79" r:id="rId5"/>
  </p:sldMasterIdLst>
  <p:notesMasterIdLst>
    <p:notesMasterId r:id="rId16"/>
  </p:notesMasterIdLst>
  <p:handoutMasterIdLst>
    <p:handoutMasterId r:id="rId17"/>
  </p:handoutMasterIdLst>
  <p:sldIdLst>
    <p:sldId id="2145708290" r:id="rId6"/>
    <p:sldId id="2145708289" r:id="rId7"/>
    <p:sldId id="1098" r:id="rId8"/>
    <p:sldId id="936" r:id="rId9"/>
    <p:sldId id="490" r:id="rId10"/>
    <p:sldId id="491" r:id="rId11"/>
    <p:sldId id="492" r:id="rId12"/>
    <p:sldId id="2145708255" r:id="rId13"/>
    <p:sldId id="2145708166" r:id="rId14"/>
    <p:sldId id="1103"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73E6A-C562-2E8F-AB2E-36CF2CC4CB43}" name="Tom Coleman-Haynes" initials="TCH" userId="Tom Coleman-Haynes" providerId="None"/>
  <p188:author id="{22AE0279-544D-3D7A-B819-9C133E6180C0}" name="Guest User" initials="GU" userId="S::urn:spo:anon#69593b742a457a197859df540c59b88cc62c3f96bce1e701a9fb6b6abc4dbcaa::"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71413D82-31CA-FCC6-6538-D63CEEBA9C3D}" name="Susan Montgomery" initials="SM" userId="e6e415be2107f65b" providerId="Windows Live"/>
  <p188:author id="{C7669399-CBEC-E3B7-27C4-27F0218BECA7}" name="Guest User" initials="GU" userId="S::urn:spo:anon#aa203dcd9963cc12e3f89c4613b9a9e77a1cbbcc190e411ba201ed5264dc585a::" providerId="AD"/>
  <p188:author id="{0F1856C8-F57A-9F3E-84F0-70A0EB23FFF5}" name="Guest User" initials="GU" userId="S::urn:spo:anon#7030134245bd16b84066394ad1b9db803ecc38bc2b3977094f04c623831eb07d::" providerId="AD"/>
  <p188:author id="{261EB2C8-27FD-A859-CA0D-ADB62167BE41}" name="Tom Coleman-Haynes" initials="TC" userId="S::tom@ncsct.co.uk::feac02dd-ca1d-495d-907d-e6674be69fc7" providerId="AD"/>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A9E"/>
    <a:srgbClr val="DAF2F3"/>
    <a:srgbClr val="BFBFBF"/>
    <a:srgbClr val="FF2F92"/>
    <a:srgbClr val="00A3DC"/>
    <a:srgbClr val="DAF2F4"/>
    <a:srgbClr val="8B6DAD"/>
    <a:srgbClr val="008489"/>
    <a:srgbClr val="CBEFF0"/>
    <a:srgbClr val="E7F8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A1BDA0-E82F-43F8-BDE0-AADE9B09DD6D}" v="5" dt="2024-03-04T14:10:57.599"/>
    <p1510:client id="{D12CF007-21B1-F776-D519-4F15CC1ED3C9}" v="21" dt="2024-03-04T15:06:53.3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519" autoAdjust="0"/>
    <p:restoredTop sz="86408" autoAdjust="0"/>
  </p:normalViewPr>
  <p:slideViewPr>
    <p:cSldViewPr snapToGrid="0">
      <p:cViewPr varScale="1">
        <p:scale>
          <a:sx n="62" d="100"/>
          <a:sy n="62" d="100"/>
        </p:scale>
        <p:origin x="78" y="822"/>
      </p:cViewPr>
      <p:guideLst>
        <p:guide orient="horz" pos="2160"/>
        <p:guide pos="2880"/>
        <p:guide orient="horz" pos="3113"/>
      </p:guideLst>
    </p:cSldViewPr>
  </p:slideViewPr>
  <p:outlineViewPr>
    <p:cViewPr>
      <p:scale>
        <a:sx n="33" d="100"/>
        <a:sy n="33" d="100"/>
      </p:scale>
      <p:origin x="0" y="-24552"/>
    </p:cViewPr>
  </p:outlin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28A1BDA0-E82F-43F8-BDE0-AADE9B09DD6D}"/>
    <pc:docChg chg="modSld">
      <pc:chgData name="Tom Coleman-Haynes" userId="feac02dd-ca1d-495d-907d-e6674be69fc7" providerId="ADAL" clId="{28A1BDA0-E82F-43F8-BDE0-AADE9B09DD6D}" dt="2024-03-04T14:10:57.599" v="4" actId="20577"/>
      <pc:docMkLst>
        <pc:docMk/>
      </pc:docMkLst>
      <pc:sldChg chg="modSp">
        <pc:chgData name="Tom Coleman-Haynes" userId="feac02dd-ca1d-495d-907d-e6674be69fc7" providerId="ADAL" clId="{28A1BDA0-E82F-43F8-BDE0-AADE9B09DD6D}" dt="2024-03-04T14:10:57.599" v="4" actId="20577"/>
        <pc:sldMkLst>
          <pc:docMk/>
          <pc:sldMk cId="2677828998" sldId="2145708290"/>
        </pc:sldMkLst>
        <pc:spChg chg="mod">
          <ac:chgData name="Tom Coleman-Haynes" userId="feac02dd-ca1d-495d-907d-e6674be69fc7" providerId="ADAL" clId="{28A1BDA0-E82F-43F8-BDE0-AADE9B09DD6D}" dt="2024-03-04T14:10:57.599" v="4" actId="20577"/>
          <ac:spMkLst>
            <pc:docMk/>
            <pc:sldMk cId="2677828998" sldId="2145708290"/>
            <ac:spMk id="2" creationId="{633D8177-68F1-C4AF-0FFD-3B15805BCA8B}"/>
          </ac:spMkLst>
        </pc:spChg>
      </pc:sldChg>
    </pc:docChg>
  </pc:docChgLst>
  <pc:docChgLst>
    <pc:chgData name="Sophia Papadakis" userId="S::sophia@ncsct.co.uk::b95f17c4-d9c4-4e13-899b-4e888ddd5376" providerId="AD" clId="Web-{D12CF007-21B1-F776-D519-4F15CC1ED3C9}"/>
    <pc:docChg chg="modSld">
      <pc:chgData name="Sophia Papadakis" userId="S::sophia@ncsct.co.uk::b95f17c4-d9c4-4e13-899b-4e888ddd5376" providerId="AD" clId="Web-{D12CF007-21B1-F776-D519-4F15CC1ED3C9}" dt="2024-03-04T15:07:03.625" v="22"/>
      <pc:docMkLst>
        <pc:docMk/>
      </pc:docMkLst>
      <pc:sldChg chg="modSp modNotes">
        <pc:chgData name="Sophia Papadakis" userId="S::sophia@ncsct.co.uk::b95f17c4-d9c4-4e13-899b-4e888ddd5376" providerId="AD" clId="Web-{D12CF007-21B1-F776-D519-4F15CC1ED3C9}" dt="2024-03-04T15:07:03.625" v="22"/>
        <pc:sldMkLst>
          <pc:docMk/>
          <pc:sldMk cId="1033379106" sldId="2145708255"/>
        </pc:sldMkLst>
        <pc:spChg chg="mod">
          <ac:chgData name="Sophia Papadakis" userId="S::sophia@ncsct.co.uk::b95f17c4-d9c4-4e13-899b-4e888ddd5376" providerId="AD" clId="Web-{D12CF007-21B1-F776-D519-4F15CC1ED3C9}" dt="2024-03-04T15:06:53.360" v="20" actId="20577"/>
          <ac:spMkLst>
            <pc:docMk/>
            <pc:sldMk cId="1033379106" sldId="2145708255"/>
            <ac:spMk id="3" creationId="{6ED6E34F-1E0A-0823-BE28-C97B07D9D45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38A88-A274-F6DE-003A-DDC7AB8B35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ED4F93-CF5F-41BB-AE16-FBF3C48406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D0D415-ADE2-C9C1-3CB7-8E26352C2033}"/>
              </a:ext>
            </a:extLst>
          </p:cNvPr>
          <p:cNvSpPr>
            <a:spLocks noGrp="1"/>
          </p:cNvSpPr>
          <p:nvPr>
            <p:ph type="body" idx="1"/>
          </p:nvPr>
        </p:nvSpPr>
        <p:spPr/>
        <p:txBody>
          <a:bodyPr/>
          <a:lstStyle/>
          <a:p>
            <a:r>
              <a:rPr lang="en-US" dirty="0">
                <a:latin typeface="Arial" panose="020B0604020202020204" pitchFamily="34" charset="0"/>
                <a:cs typeface="Arial" panose="020B0604020202020204" pitchFamily="34" charset="0"/>
              </a:rPr>
              <a:t>Let's take a few more minutes to look at best practices when discussing tobacco dependence aids with patients. </a:t>
            </a:r>
          </a:p>
        </p:txBody>
      </p:sp>
      <p:sp>
        <p:nvSpPr>
          <p:cNvPr id="4" name="Slide Number Placeholder 3">
            <a:extLst>
              <a:ext uri="{FF2B5EF4-FFF2-40B4-BE49-F238E27FC236}">
                <a16:creationId xmlns:a16="http://schemas.microsoft.com/office/drawing/2014/main" id="{4113C8B0-3E71-6592-D7D6-461BA34B5A97}"/>
              </a:ext>
            </a:extLst>
          </p:cNvPr>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434418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CB33A-A85B-E4E9-1C2A-AE08F522B2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6B2F7-72BD-C611-0826-E406516A98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37702F-F0B3-2504-B6BA-0FF77EE106C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F9C426B-C118-259F-79EC-0842163D7049}"/>
              </a:ext>
            </a:extLst>
          </p:cNvPr>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500448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C0DD9-0596-36BC-1138-ABEB9C38EA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9D553-1956-B08D-1F12-D61FD8B5C3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CB76E7-A82E-15E9-37BB-64CCF3E34DA7}"/>
              </a:ext>
            </a:extLst>
          </p:cNvPr>
          <p:cNvSpPr>
            <a:spLocks noGrp="1"/>
          </p:cNvSpPr>
          <p:nvPr>
            <p:ph type="body" idx="1"/>
          </p:nvPr>
        </p:nvSpPr>
        <p:spPr/>
        <p:txBody>
          <a:bodyPr/>
          <a:lstStyle/>
          <a:p>
            <a:r>
              <a:rPr lang="en-US" dirty="0">
                <a:latin typeface="Arial"/>
                <a:cs typeface="Arial"/>
              </a:rPr>
              <a:t>As we have discussed this afternoon, we are looking to support the 4Ps for nicotine vape or NRT use </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287655" indent="-288290"/>
            <a:r>
              <a:rPr lang="en-CA" b="1" dirty="0">
                <a:solidFill>
                  <a:schemeClr val="accent4">
                    <a:lumMod val="75000"/>
                    <a:lumOff val="25000"/>
                  </a:schemeClr>
                </a:solidFill>
                <a:latin typeface="Arial" panose="020B0604020202020204" pitchFamily="34" charset="0"/>
                <a:ea typeface="Times New Roman" panose="02020603050405020304" pitchFamily="18" charset="0"/>
                <a:cs typeface="Arial" panose="020B0604020202020204" pitchFamily="34" charset="0"/>
              </a:rPr>
              <a:t>Prompt</a:t>
            </a:r>
            <a:r>
              <a:rPr lang="en-CA" b="1" dirty="0">
                <a:solidFill>
                  <a:srgbClr val="333333"/>
                </a:solidFill>
                <a:latin typeface="Arial" panose="020B0604020202020204" pitchFamily="34" charset="0"/>
                <a:ea typeface="Times New Roman" panose="02020603050405020304" pitchFamily="18" charset="0"/>
                <a:cs typeface="Arial" panose="020B0604020202020204" pitchFamily="34" charset="0"/>
              </a:rPr>
              <a:t> </a:t>
            </a:r>
            <a:r>
              <a:rPr lang="en-CA" dirty="0">
                <a:solidFill>
                  <a:srgbClr val="333333"/>
                </a:solidFill>
                <a:latin typeface="Arial" panose="020B0604020202020204" pitchFamily="34" charset="0"/>
                <a:ea typeface="Times New Roman" panose="02020603050405020304" pitchFamily="18" charset="0"/>
                <a:cs typeface="Arial" panose="020B0604020202020204" pitchFamily="34" charset="0"/>
              </a:rPr>
              <a:t>administration (as soon as possible; ideally within 2 hours)</a:t>
            </a:r>
            <a:endParaRPr lang="en-CA" dirty="0">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CA" dirty="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marL="287655" indent="-288290"/>
            <a:r>
              <a:rPr lang="en-CA" b="1" dirty="0">
                <a:solidFill>
                  <a:schemeClr val="accent4">
                    <a:lumMod val="75000"/>
                    <a:lumOff val="25000"/>
                  </a:schemeClr>
                </a:solidFill>
                <a:latin typeface="Arial" panose="020B0604020202020204" pitchFamily="34" charset="0"/>
                <a:ea typeface="Times New Roman" panose="02020603050405020304" pitchFamily="18" charset="0"/>
                <a:cs typeface="Arial" panose="020B0604020202020204" pitchFamily="34" charset="0"/>
              </a:rPr>
              <a:t>Plentiful</a:t>
            </a:r>
            <a:r>
              <a:rPr lang="en-CA" dirty="0">
                <a:solidFill>
                  <a:srgbClr val="333333"/>
                </a:solidFill>
                <a:latin typeface="Arial" panose="020B0604020202020204" pitchFamily="34" charset="0"/>
                <a:ea typeface="Times New Roman" panose="02020603050405020304" pitchFamily="18" charset="0"/>
                <a:cs typeface="Arial" panose="020B0604020202020204" pitchFamily="34" charset="0"/>
              </a:rPr>
              <a:t> supply (at least 2 NRT products combined) </a:t>
            </a:r>
            <a:endParaRPr lang="en-CA" dirty="0">
              <a:latin typeface="Arial" panose="020B0604020202020204" pitchFamily="34" charset="0"/>
              <a:ea typeface="Times New Roman" panose="02020603050405020304" pitchFamily="18" charset="0"/>
              <a:cs typeface="Arial" panose="020B0604020202020204" pitchFamily="34" charset="0"/>
            </a:endParaRPr>
          </a:p>
          <a:p>
            <a:pPr marL="287655" indent="-288290"/>
            <a:endParaRPr lang="en-CA" dirty="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marL="287655" indent="-288290"/>
            <a:r>
              <a:rPr lang="en-CA" b="1" dirty="0">
                <a:solidFill>
                  <a:schemeClr val="accent4">
                    <a:lumMod val="75000"/>
                    <a:lumOff val="25000"/>
                  </a:schemeClr>
                </a:solidFill>
                <a:latin typeface="Arial"/>
                <a:ea typeface="Times New Roman" panose="02020603050405020304" pitchFamily="18" charset="0"/>
                <a:cs typeface="Arial"/>
              </a:rPr>
              <a:t>Practice</a:t>
            </a:r>
            <a:r>
              <a:rPr lang="en-CA" dirty="0">
                <a:solidFill>
                  <a:schemeClr val="accent4">
                    <a:lumMod val="75000"/>
                    <a:lumOff val="25000"/>
                  </a:schemeClr>
                </a:solidFill>
                <a:latin typeface="Arial"/>
                <a:ea typeface="Times New Roman" panose="02020603050405020304" pitchFamily="18" charset="0"/>
                <a:cs typeface="Arial"/>
              </a:rPr>
              <a:t> </a:t>
            </a:r>
            <a:r>
              <a:rPr lang="en-CA" dirty="0">
                <a:solidFill>
                  <a:srgbClr val="333333"/>
                </a:solidFill>
                <a:latin typeface="Arial"/>
                <a:ea typeface="Times New Roman" panose="02020603050405020304" pitchFamily="18" charset="0"/>
                <a:cs typeface="Arial"/>
              </a:rPr>
              <a:t>use to ensure the aids are used correctly</a:t>
            </a:r>
            <a:endParaRPr lang="en-CA"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287655" indent="-288290"/>
            <a:endParaRPr lang="en-CA" dirty="0">
              <a:solidFill>
                <a:srgbClr val="333333"/>
              </a:solidFill>
              <a:latin typeface="Arial"/>
              <a:ea typeface="Times New Roman" panose="02020603050405020304" pitchFamily="18" charset="0"/>
              <a:cs typeface="Arial"/>
            </a:endParaRPr>
          </a:p>
          <a:p>
            <a:pPr marL="287655" indent="-288290"/>
            <a:r>
              <a:rPr lang="en-CA" b="1" dirty="0">
                <a:solidFill>
                  <a:schemeClr val="accent4">
                    <a:lumMod val="75000"/>
                    <a:lumOff val="25000"/>
                  </a:schemeClr>
                </a:solidFill>
                <a:latin typeface="Arial"/>
                <a:ea typeface="Times New Roman" panose="02020603050405020304" pitchFamily="18" charset="0"/>
                <a:cs typeface="Arial"/>
              </a:rPr>
              <a:t>Prolonged</a:t>
            </a:r>
            <a:r>
              <a:rPr lang="en-CA" dirty="0">
                <a:solidFill>
                  <a:srgbClr val="333333"/>
                </a:solidFill>
                <a:latin typeface="Arial"/>
                <a:ea typeface="Times New Roman" panose="02020603050405020304" pitchFamily="18" charset="0"/>
                <a:cs typeface="Arial"/>
              </a:rPr>
              <a:t> supply of aids to maintain and build on health gains achieved after discharge (extended use to prevent relapse)</a:t>
            </a:r>
            <a:endParaRPr lang="en-CA" dirty="0">
              <a:latin typeface="Arial"/>
              <a:ea typeface="Times New Roman" panose="02020603050405020304" pitchFamily="18" charset="0"/>
              <a:cs typeface="Arial"/>
            </a:endParaRPr>
          </a:p>
          <a:p>
            <a:pPr marL="287655" indent="-288290"/>
            <a:endParaRPr lang="en-CA" dirty="0">
              <a:solidFill>
                <a:srgbClr val="333333"/>
              </a:solidFill>
              <a:latin typeface="Arial"/>
              <a:cs typeface="Arial"/>
            </a:endParaRPr>
          </a:p>
          <a:p>
            <a:endParaRPr lang="en-US" dirty="0">
              <a:solidFill>
                <a:srgbClr val="333333"/>
              </a:solidFill>
            </a:endParaRPr>
          </a:p>
          <a:p>
            <a:endParaRPr lang="en-US" dirty="0">
              <a:solidFill>
                <a:srgbClr val="333333"/>
              </a:solidFill>
            </a:endParaRPr>
          </a:p>
        </p:txBody>
      </p:sp>
      <p:sp>
        <p:nvSpPr>
          <p:cNvPr id="4" name="Slide Number Placeholder 3">
            <a:extLst>
              <a:ext uri="{FF2B5EF4-FFF2-40B4-BE49-F238E27FC236}">
                <a16:creationId xmlns:a16="http://schemas.microsoft.com/office/drawing/2014/main" id="{4A0554F7-E258-FA80-1868-7787CF9817F0}"/>
              </a:ext>
            </a:extLst>
          </p:cNvPr>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3832037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A499F-6298-06D8-8C28-5F769E6125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8FF04A-B530-2A6F-9465-5893505E9F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401CA8-A921-2055-1116-E078095A1775}"/>
              </a:ext>
            </a:extLst>
          </p:cNvPr>
          <p:cNvSpPr>
            <a:spLocks noGrp="1"/>
          </p:cNvSpPr>
          <p:nvPr>
            <p:ph type="body" idx="1"/>
          </p:nvPr>
        </p:nvSpPr>
        <p:spPr/>
        <p:txBody>
          <a:bodyPr>
            <a:normAutofit fontScale="85000" lnSpcReduction="10000"/>
          </a:bodyPr>
          <a:lstStyle/>
          <a:p>
            <a:r>
              <a:rPr lang="en-GB" sz="1200" dirty="0">
                <a:effectLst/>
                <a:latin typeface="Arial" panose="020B0604020202020204" pitchFamily="34" charset="0"/>
                <a:ea typeface="Times New Roman" panose="02020603050405020304" pitchFamily="18" charset="0"/>
                <a:cs typeface="Arial" panose="020B0604020202020204" pitchFamily="34" charset="0"/>
              </a:rPr>
              <a:t>It can be helpful when speaking to patients and their family members or carers to address any misperceptions about harm from the nicotine contained in these products. Explain that it is a clean form of nicotine that is both safe and effective in helping people quit smoking (by assisting with cravings/urges to smoke and withdrawal symptoms). </a:t>
            </a:r>
          </a:p>
          <a:p>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US" sz="1200" dirty="0">
                <a:effectLst/>
                <a:latin typeface="Arial" panose="020B0604020202020204" pitchFamily="34" charset="0"/>
                <a:ea typeface="Times New Roman" panose="02020603050405020304" pitchFamily="18" charset="0"/>
                <a:cs typeface="Arial" panose="020B0604020202020204" pitchFamily="34" charset="0"/>
              </a:rPr>
              <a:t>Manage expectations of nicotine-containing products: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457200" lvl="1" indent="0">
              <a:buSzPts val="1400"/>
              <a:buFont typeface="Symbol" panose="05050102010706020507" pitchFamily="18" charset="2"/>
              <a:buNone/>
              <a:tabLst>
                <a:tab pos="457200" algn="l"/>
              </a:tabLs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457200" lvl="1" indent="0">
              <a:buSzPts val="1400"/>
              <a:buFont typeface="Symbol" panose="05050102010706020507" pitchFamily="18" charset="2"/>
              <a:buNone/>
              <a:tabLst>
                <a:tab pos="457200" algn="l"/>
              </a:tabLst>
            </a:pPr>
            <a:r>
              <a:rPr lang="en-US" sz="1200" dirty="0">
                <a:effectLst/>
                <a:latin typeface="Arial" panose="020B0604020202020204" pitchFamily="34" charset="0"/>
                <a:ea typeface="Times New Roman" panose="02020603050405020304" pitchFamily="18" charset="0"/>
                <a:cs typeface="Arial" panose="020B0604020202020204" pitchFamily="34" charset="0"/>
              </a:rPr>
              <a:t>“These are not magic bullets, but NRT/vapes will help with stopping smoking</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in particular with withdrawal symptoms and urges to smoke. You may want to try one product and if you find it’s not working for you, we can try another</a:t>
            </a:r>
            <a:r>
              <a:rPr lang="en-CA" sz="1200" dirty="0">
                <a:effectLst/>
                <a:latin typeface="Arial" panose="020B0604020202020204" pitchFamily="34" charset="0"/>
                <a:ea typeface="Times New Roman" panose="02020603050405020304" pitchFamily="18" charset="0"/>
                <a:cs typeface="Arial" panose="020B0604020202020204" pitchFamily="34" charset="0"/>
              </a:rPr>
              <a: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a:ea typeface="Times New Roman" panose="02020603050405020304" pitchFamily="18" charset="0"/>
                <a:cs typeface="Arial"/>
              </a:rPr>
              <a:t>Be aware of what NRT products or vapes are available locally, free of charge or otherwise.</a:t>
            </a:r>
            <a:r>
              <a:rPr lang="en-CA" sz="1200" dirty="0">
                <a:effectLst/>
                <a:latin typeface="Arial"/>
                <a:ea typeface="Times New Roman" panose="02020603050405020304" pitchFamily="18" charset="0"/>
                <a:cs typeface="Arial"/>
              </a:rPr>
              <a:t> The SCIMITAR project found that patients were often disappointed when they could not access a particular NRT product or vape in their area. This group of patients can have had a poor experience with services in the past and this can in fact throw off their quit attempt. Being aware of what you can offer in your region in terms of NRT products or vapes, and keeping your discussion and planning with patients focused on what is available, can help avoid any disappointment. </a:t>
            </a:r>
            <a:r>
              <a:rPr lang="en-US" sz="1200" dirty="0">
                <a:effectLst/>
                <a:latin typeface="Arial"/>
                <a:ea typeface="Times New Roman" panose="02020603050405020304" pitchFamily="18" charset="0"/>
                <a:cs typeface="Arial"/>
              </a:rPr>
              <a:t>Unlike NRT, vapes are not available via the NHS and patients will be required to pay for them; in some regions, however, those accessing services will receive support with accessing a vape without cost or at reduced cost.</a:t>
            </a:r>
            <a:endParaRPr lang="en-GB" sz="1200" dirty="0">
              <a:effectLst/>
              <a:latin typeface="Arial"/>
              <a:ea typeface="Times New Roman" panose="02020603050405020304" pitchFamily="18" charset="0"/>
              <a:cs typeface="Arial"/>
            </a:endParaRPr>
          </a:p>
          <a:p>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US" sz="1200" b="1" dirty="0">
                <a:effectLst/>
                <a:latin typeface="Arial" panose="020B0604020202020204" pitchFamily="34" charset="0"/>
                <a:ea typeface="Times New Roman" panose="02020603050405020304" pitchFamily="18" charset="0"/>
                <a:cs typeface="Arial" panose="020B0604020202020204" pitchFamily="34" charset="0"/>
              </a:rPr>
              <a:t>It is important to assist with correct use of NRT and vapes.</a:t>
            </a:r>
            <a:r>
              <a:rPr lang="en-US" sz="1200" dirty="0">
                <a:effectLst/>
                <a:latin typeface="Arial" panose="020B0604020202020204" pitchFamily="34" charset="0"/>
                <a:ea typeface="Times New Roman" panose="02020603050405020304" pitchFamily="18" charset="0"/>
                <a:cs typeface="Arial" panose="020B0604020202020204" pitchFamily="34" charset="0"/>
              </a:rPr>
              <a:t> This can be done by demonstrating correct use, having patients demonstrate how they are using their NRT or vape, and repeatedly remind them of correct technique for faster-acting NRT and vapes. Assisting patients with correct use of NRT or vapes can assist with minimising side effects and improve the overall experience of taking medication. </a:t>
            </a:r>
            <a:endParaRPr lang="en-US" altLang="en-US"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A094A6B-1346-A5CD-724E-7319803292FD}"/>
              </a:ext>
            </a:extLst>
          </p:cNvPr>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1706645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9C9FA-CE76-04E9-C6AC-771A4C90EB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8EE245-E126-1478-5D27-8A1A0281FD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0F2A7A-0C88-BB76-BD0A-A034CC311CBB}"/>
              </a:ext>
            </a:extLst>
          </p:cNvPr>
          <p:cNvSpPr>
            <a:spLocks noGrp="1"/>
          </p:cNvSpPr>
          <p:nvPr>
            <p:ph type="body" idx="1"/>
          </p:nvPr>
        </p:nvSpPr>
        <p:spPr/>
        <p:txBody>
          <a:bodyPr/>
          <a:lstStyle/>
          <a:p>
            <a:pPr>
              <a:spcBef>
                <a:spcPts val="0"/>
              </a:spcBef>
              <a:spcAft>
                <a:spcPts val="0"/>
              </a:spcAft>
              <a:defRPr/>
            </a:pPr>
            <a:r>
              <a:rPr lang="en-CA" dirty="0">
                <a:latin typeface="Arial" panose="020B0604020202020204" pitchFamily="34" charset="0"/>
                <a:cs typeface="Arial" panose="020B0604020202020204" pitchFamily="34" charset="0"/>
              </a:rPr>
              <a:t>Here </a:t>
            </a:r>
            <a:r>
              <a:rPr lang="en-CA" sz="1200" kern="1200" dirty="0">
                <a:solidFill>
                  <a:schemeClr val="tx1"/>
                </a:solidFill>
                <a:effectLst/>
                <a:latin typeface="Arial" panose="020B0604020202020204" pitchFamily="34" charset="0"/>
                <a:cs typeface="Arial" panose="020B0604020202020204" pitchFamily="34" charset="0"/>
              </a:rPr>
              <a:t>is an</a:t>
            </a:r>
            <a:r>
              <a:rPr lang="en-CA" sz="1200" kern="1200" baseline="0" dirty="0">
                <a:solidFill>
                  <a:schemeClr val="tx1"/>
                </a:solidFill>
                <a:effectLst/>
                <a:latin typeface="Arial" panose="020B0604020202020204" pitchFamily="34" charset="0"/>
                <a:cs typeface="Arial" panose="020B0604020202020204" pitchFamily="34" charset="0"/>
              </a:rPr>
              <a:t> example of how you might explain nicotine addiction and withdrawal symptoms to people/patients who smoke.</a:t>
            </a:r>
            <a:r>
              <a:rPr lang="en-CA" dirty="0">
                <a:latin typeface="Arial" panose="020B0604020202020204" pitchFamily="34" charset="0"/>
                <a:cs typeface="Arial" panose="020B0604020202020204" pitchFamily="34" charset="0"/>
              </a:rPr>
              <a:t> </a:t>
            </a:r>
            <a:endParaRPr lang="en-CA" sz="1200" kern="1200" baseline="0" dirty="0">
              <a:solidFill>
                <a:schemeClr val="tx1"/>
              </a:solidFill>
              <a:effectLst/>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CA" sz="1200" kern="1200" baseline="0" dirty="0">
              <a:solidFill>
                <a:schemeClr val="tx1"/>
              </a:solidFill>
              <a:effectLst/>
              <a:latin typeface="Arial" panose="020B0604020202020204" pitchFamily="34" charset="0"/>
              <a:ea typeface="Geneva" pitchFamily="-109"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latin typeface="Arial" panose="020B0604020202020204" pitchFamily="34" charset="0"/>
                <a:cs typeface="Arial" panose="020B0604020202020204" pitchFamily="34" charset="0"/>
              </a:rPr>
              <a:t>[Read out slide content]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It is important to go on to say that the use of NRT can help alleviate withdrawal symptoms.</a:t>
            </a:r>
          </a:p>
          <a:p>
            <a:endParaRPr lang="en-US" dirty="0"/>
          </a:p>
        </p:txBody>
      </p:sp>
      <p:sp>
        <p:nvSpPr>
          <p:cNvPr id="4" name="Slide Number Placeholder 3">
            <a:extLst>
              <a:ext uri="{FF2B5EF4-FFF2-40B4-BE49-F238E27FC236}">
                <a16:creationId xmlns:a16="http://schemas.microsoft.com/office/drawing/2014/main" id="{C5F9DD60-9590-0EE1-46AB-C2217AF905D7}"/>
              </a:ext>
            </a:extLst>
          </p:cNvPr>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3632126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98DBE-D7DE-CEC7-4F16-D5EA0AA9C8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C19EFA-18EE-730B-4075-E96EF1A980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39242D-BE59-A7B4-992A-4285C3E97892}"/>
              </a:ext>
            </a:extLst>
          </p:cNvPr>
          <p:cNvSpPr>
            <a:spLocks noGrp="1"/>
          </p:cNvSpPr>
          <p:nvPr>
            <p:ph type="body" idx="1"/>
          </p:nvPr>
        </p:nvSpPr>
        <p:spPr/>
        <p:txBody>
          <a:bodyPr/>
          <a:lstStyle/>
          <a:p>
            <a:r>
              <a:rPr lang="en-US" dirty="0">
                <a:latin typeface="Arial" panose="020B0604020202020204" pitchFamily="34" charset="0"/>
                <a:cs typeface="Arial" panose="020B0604020202020204" pitchFamily="34" charset="0"/>
              </a:rPr>
              <a:t>Here</a:t>
            </a:r>
            <a:r>
              <a:rPr lang="en-US" baseline="0" dirty="0">
                <a:latin typeface="Arial" panose="020B0604020202020204" pitchFamily="34" charset="0"/>
                <a:cs typeface="Arial" panose="020B0604020202020204" pitchFamily="34" charset="0"/>
              </a:rPr>
              <a:t> is an example of how you might introduce the use of tobacco dependence aids.</a:t>
            </a:r>
            <a:endParaRPr lang="en-US" dirty="0">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r>
              <a:rPr lang="en-US" b="1" baseline="0" dirty="0">
                <a:latin typeface="Arial" panose="020B0604020202020204" pitchFamily="34" charset="0"/>
                <a:cs typeface="Arial" panose="020B0604020202020204" pitchFamily="34" charset="0"/>
              </a:rPr>
              <a:t>[</a:t>
            </a:r>
            <a:r>
              <a:rPr lang="en-US" b="1" dirty="0">
                <a:latin typeface="Arial" panose="020B0604020202020204" pitchFamily="34" charset="0"/>
                <a:cs typeface="Arial" panose="020B0604020202020204" pitchFamily="34" charset="0"/>
              </a:rPr>
              <a:t>Option 1: Trainer can read</a:t>
            </a:r>
            <a:r>
              <a:rPr lang="en-US" b="1" baseline="0" dirty="0">
                <a:latin typeface="Arial" panose="020B0604020202020204" pitchFamily="34" charset="0"/>
                <a:cs typeface="Arial" panose="020B0604020202020204" pitchFamily="34" charset="0"/>
              </a:rPr>
              <a:t> out quotes</a:t>
            </a:r>
            <a:r>
              <a:rPr lang="en-US" b="1" dirty="0">
                <a:latin typeface="Arial" panose="020B0604020202020204" pitchFamily="34" charset="0"/>
                <a:cs typeface="Arial" panose="020B0604020202020204" pitchFamily="34" charset="0"/>
              </a:rPr>
              <a:t> on this slide and next</a:t>
            </a:r>
            <a:r>
              <a:rPr lang="en-US" b="1" baseline="0" dirty="0">
                <a:latin typeface="Arial" panose="020B0604020202020204" pitchFamily="34" charset="0"/>
                <a:cs typeface="Arial" panose="020B0604020202020204" pitchFamily="34" charset="0"/>
              </a:rPr>
              <a:t>]</a:t>
            </a:r>
            <a:r>
              <a:rPr lang="en-US" b="1" dirty="0">
                <a:latin typeface="Arial" panose="020B0604020202020204" pitchFamily="34" charset="0"/>
                <a:cs typeface="Arial" panose="020B0604020202020204" pitchFamily="34" charset="0"/>
              </a:rPr>
              <a:t> </a:t>
            </a:r>
          </a:p>
          <a:p>
            <a:r>
              <a:rPr lang="en-US" b="1" dirty="0">
                <a:latin typeface="Arial" panose="020B0604020202020204" pitchFamily="34" charset="0"/>
                <a:cs typeface="Arial" panose="020B0604020202020204" pitchFamily="34" charset="0"/>
              </a:rPr>
              <a:t>[Option 2: Trainers roleplay a scenario where these quotes are used]</a:t>
            </a:r>
          </a:p>
          <a:p>
            <a:endParaRPr lang="en-US" dirty="0">
              <a:latin typeface="Arial" panose="020B0604020202020204" pitchFamily="34" charset="0"/>
              <a:cs typeface="Arial" panose="020B0604020202020204" pitchFamily="34" charset="0"/>
            </a:endParaRPr>
          </a:p>
          <a:p>
            <a:pPr>
              <a:lnSpc>
                <a:spcPts val="2400"/>
              </a:lnSpc>
              <a:spcBef>
                <a:spcPts val="0"/>
              </a:spcBef>
              <a:spcAft>
                <a:spcPts val="1200"/>
              </a:spcAft>
            </a:pPr>
            <a:r>
              <a:rPr lang="en-GB" b="0" i="0" dirty="0">
                <a:latin typeface="Arial" panose="020B0604020202020204" pitchFamily="34" charset="0"/>
                <a:cs typeface="Arial" panose="020B0604020202020204" pitchFamily="34" charset="0"/>
              </a:rPr>
              <a:t>“We provide all patients who smoke with other sources of nicotine while here on our ward. These make it easier to not smoke and are very safe. In fact, people who use these medicines often find they succeed in becoming smokefree.”</a:t>
            </a:r>
          </a:p>
        </p:txBody>
      </p:sp>
      <p:sp>
        <p:nvSpPr>
          <p:cNvPr id="4" name="Slide Number Placeholder 3">
            <a:extLst>
              <a:ext uri="{FF2B5EF4-FFF2-40B4-BE49-F238E27FC236}">
                <a16:creationId xmlns:a16="http://schemas.microsoft.com/office/drawing/2014/main" id="{96D2DCEF-B37E-0180-297A-615EE47F056F}"/>
              </a:ext>
            </a:extLst>
          </p:cNvPr>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216728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FBB5C-6F48-2CDE-3B8C-8CCE006029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444B41-E929-5662-58CC-AE1679FC12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EEB889-5D33-8637-389B-6F13AF7F100B}"/>
              </a:ext>
            </a:extLst>
          </p:cNvPr>
          <p:cNvSpPr>
            <a:spLocks noGrp="1"/>
          </p:cNvSpPr>
          <p:nvPr>
            <p:ph type="body" idx="1"/>
          </p:nvPr>
        </p:nvSpPr>
        <p:spPr/>
        <p:txBody>
          <a:bodyPr/>
          <a:lstStyle/>
          <a:p>
            <a:pPr>
              <a:lnSpc>
                <a:spcPct val="115000"/>
              </a:lnSpc>
              <a:spcAft>
                <a:spcPts val="1000"/>
              </a:spcAft>
            </a:pPr>
            <a:r>
              <a:rPr lang="en-US" dirty="0">
                <a:latin typeface="Arial" panose="020B0604020202020204" pitchFamily="34" charset="0"/>
                <a:cs typeface="Arial" panose="020B0604020202020204" pitchFamily="34" charset="0"/>
              </a:rPr>
              <a:t>Continuation of previous slide...</a:t>
            </a:r>
          </a:p>
          <a:p>
            <a:pPr>
              <a:lnSpc>
                <a:spcPct val="114999"/>
              </a:lnSpc>
              <a:spcAft>
                <a:spcPts val="1000"/>
              </a:spcAft>
            </a:pPr>
            <a:r>
              <a:rPr lang="en-US" b="1" dirty="0">
                <a:latin typeface="Arial" panose="020B0604020202020204" pitchFamily="34" charset="0"/>
                <a:cs typeface="Arial" panose="020B0604020202020204" pitchFamily="34" charset="0"/>
              </a:rPr>
              <a:t>[</a:t>
            </a:r>
            <a:r>
              <a:rPr lang="en-US" b="1" baseline="0" dirty="0">
                <a:latin typeface="Arial" panose="020B0604020202020204" pitchFamily="34" charset="0"/>
                <a:cs typeface="Arial" panose="020B0604020202020204" pitchFamily="34" charset="0"/>
              </a:rPr>
              <a:t>Read out quote from slide]</a:t>
            </a:r>
            <a:r>
              <a:rPr lang="en-US" b="1" dirty="0">
                <a:latin typeface="Arial" panose="020B0604020202020204" pitchFamily="34" charset="0"/>
                <a:cs typeface="Arial" panose="020B0604020202020204" pitchFamily="34" charset="0"/>
              </a:rPr>
              <a:t> </a:t>
            </a:r>
            <a:endParaRPr lang="en-US" sz="1200" b="1" i="0" kern="1200" baseline="0" dirty="0">
              <a:solidFill>
                <a:schemeClr val="tx1"/>
              </a:solidFill>
              <a:effectLst/>
              <a:latin typeface="Arial" panose="020B0604020202020204" pitchFamily="34" charset="0"/>
              <a:ea typeface="Calibri"/>
              <a:cs typeface="Arial" panose="020B0604020202020204" pitchFamily="34" charset="0"/>
            </a:endParaRPr>
          </a:p>
          <a:p>
            <a:pPr>
              <a:lnSpc>
                <a:spcPct val="114999"/>
              </a:lnSpc>
              <a:spcAft>
                <a:spcPts val="1000"/>
              </a:spcAft>
            </a:pPr>
            <a:endParaRPr lang="en-US" b="1" dirty="0">
              <a:latin typeface="Arial" panose="020B0604020202020204" pitchFamily="34" charset="0"/>
              <a:ea typeface="Calibri"/>
              <a:cs typeface="Arial" panose="020B0604020202020204" pitchFamily="34" charset="0"/>
            </a:endParaRPr>
          </a:p>
          <a:p>
            <a:pPr>
              <a:lnSpc>
                <a:spcPts val="2400"/>
              </a:lnSpc>
              <a:spcBef>
                <a:spcPts val="0"/>
              </a:spcBef>
              <a:spcAft>
                <a:spcPts val="1200"/>
              </a:spcAft>
              <a:defRPr/>
            </a:pPr>
            <a:r>
              <a:rPr lang="en-GB" b="0" i="0" dirty="0">
                <a:solidFill>
                  <a:srgbClr val="009A9E"/>
                </a:solidFill>
                <a:latin typeface="Arial" panose="020B0604020202020204" pitchFamily="34" charset="0"/>
                <a:ea typeface="Calibri" pitchFamily="-109" charset="0"/>
                <a:cs typeface="Arial" panose="020B0604020202020204" pitchFamily="34" charset="0"/>
              </a:rPr>
              <a:t>“They work by reducing withdrawal symptoms and urges to smoke, thereby making it easier to be smokefree. It is not a magic cure – but it will help.</a:t>
            </a:r>
          </a:p>
          <a:p>
            <a:pPr>
              <a:lnSpc>
                <a:spcPts val="2400"/>
              </a:lnSpc>
              <a:spcBef>
                <a:spcPts val="0"/>
              </a:spcBef>
              <a:spcAft>
                <a:spcPts val="1200"/>
              </a:spcAft>
              <a:defRPr/>
            </a:pPr>
            <a:r>
              <a:rPr lang="en-CA" b="0" i="0" dirty="0">
                <a:solidFill>
                  <a:srgbClr val="009A9E"/>
                </a:solidFill>
                <a:effectLst/>
                <a:latin typeface="Arial" panose="020B0604020202020204" pitchFamily="34" charset="0"/>
                <a:cs typeface="Arial" panose="020B0604020202020204" pitchFamily="34" charset="0"/>
              </a:rPr>
              <a:t>Would it be ok if I tell you about these options and explain how they can help make it easier for you to feel comfortable in this smokefree space?”</a:t>
            </a:r>
            <a:endParaRPr lang="en-GB" b="0" i="0" dirty="0">
              <a:solidFill>
                <a:srgbClr val="009A9E"/>
              </a:solidFill>
              <a:latin typeface="Arial" panose="020B0604020202020204" pitchFamily="34" charset="0"/>
              <a:ea typeface="Calibri" pitchFamily="-109" charset="0"/>
              <a:cs typeface="Arial" panose="020B0604020202020204" pitchFamily="34" charset="0"/>
            </a:endParaRPr>
          </a:p>
          <a:p>
            <a:endParaRPr lang="en-US" b="0" baseline="0" dirty="0"/>
          </a:p>
          <a:p>
            <a:endParaRPr lang="en-US" baseline="0" dirty="0"/>
          </a:p>
          <a:p>
            <a:endParaRPr lang="en-US" dirty="0"/>
          </a:p>
          <a:p>
            <a:endParaRPr lang="en-US" dirty="0"/>
          </a:p>
        </p:txBody>
      </p:sp>
      <p:sp>
        <p:nvSpPr>
          <p:cNvPr id="4" name="Slide Number Placeholder 3">
            <a:extLst>
              <a:ext uri="{FF2B5EF4-FFF2-40B4-BE49-F238E27FC236}">
                <a16:creationId xmlns:a16="http://schemas.microsoft.com/office/drawing/2014/main" id="{40ED3518-8136-9F75-F3F4-5D545FA31D19}"/>
              </a:ext>
            </a:extLst>
          </p:cNvPr>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1899129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07142-4666-DD3F-7DCD-BF944E2D18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8FB180-969E-8D8F-61A2-79875AB78B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6E0B6D-15F3-DADC-3C6A-8343D666D08D}"/>
              </a:ext>
            </a:extLst>
          </p:cNvPr>
          <p:cNvSpPr>
            <a:spLocks noGrp="1"/>
          </p:cNvSpPr>
          <p:nvPr>
            <p:ph type="body" idx="1"/>
          </p:nvPr>
        </p:nvSpPr>
        <p:spPr/>
        <p:txBody>
          <a:bodyPr/>
          <a:lstStyle/>
          <a:p>
            <a:pPr>
              <a:lnSpc>
                <a:spcPct val="115000"/>
              </a:lnSpc>
              <a:spcAft>
                <a:spcPts val="1000"/>
              </a:spcAft>
            </a:pPr>
            <a:r>
              <a:rPr lang="en-US" b="0" dirty="0">
                <a:latin typeface="Arial" panose="020B0604020202020204" pitchFamily="34" charset="0"/>
                <a:cs typeface="Arial" panose="020B0604020202020204" pitchFamily="34" charset="0"/>
              </a:rPr>
              <a:t>Here</a:t>
            </a:r>
            <a:r>
              <a:rPr lang="en-US" b="0" baseline="0" dirty="0">
                <a:latin typeface="Arial" panose="020B0604020202020204" pitchFamily="34" charset="0"/>
                <a:cs typeface="Arial" panose="020B0604020202020204" pitchFamily="34" charset="0"/>
              </a:rPr>
              <a:t> is a simple way to discuss the importance of combination NRT. </a:t>
            </a:r>
            <a:br>
              <a:rPr lang="en-US" b="0" baseline="0" dirty="0">
                <a:latin typeface="Arial" panose="020B0604020202020204" pitchFamily="34" charset="0"/>
                <a:cs typeface="Arial" panose="020B0604020202020204" pitchFamily="34" charset="0"/>
              </a:rPr>
            </a:br>
            <a:br>
              <a:rPr lang="en-US" b="0" baseline="0" dirty="0">
                <a:latin typeface="Arial" panose="020B0604020202020204" pitchFamily="34" charset="0"/>
                <a:cs typeface="Arial" panose="020B0604020202020204" pitchFamily="34" charset="0"/>
              </a:rPr>
            </a:br>
            <a:r>
              <a:rPr lang="en-US" b="1" baseline="0" dirty="0">
                <a:latin typeface="Arial" panose="020B0604020202020204" pitchFamily="34" charset="0"/>
                <a:cs typeface="Arial" panose="020B0604020202020204" pitchFamily="34" charset="0"/>
              </a:rPr>
              <a:t>[Read out quote from slide]</a:t>
            </a:r>
          </a:p>
          <a:p>
            <a:pPr>
              <a:lnSpc>
                <a:spcPct val="115000"/>
              </a:lnSpc>
              <a:spcAft>
                <a:spcPts val="1000"/>
              </a:spcAft>
            </a:pPr>
            <a:endParaRPr lang="en-US" sz="1200" b="1" i="0" kern="1200" baseline="0" dirty="0">
              <a:solidFill>
                <a:schemeClr val="tx1"/>
              </a:solidFill>
              <a:effectLst/>
              <a:latin typeface="Arial" panose="020B0604020202020204" pitchFamily="34" charset="0"/>
              <a:ea typeface="Calibri"/>
              <a:cs typeface="Arial" panose="020B0604020202020204" pitchFamily="34" charset="0"/>
            </a:endParaRPr>
          </a:p>
          <a:p>
            <a:pPr>
              <a:lnSpc>
                <a:spcPct val="115000"/>
              </a:lnSpc>
              <a:spcAft>
                <a:spcPts val="1000"/>
              </a:spcAft>
            </a:pPr>
            <a:r>
              <a:rPr lang="en-GB" sz="1200" b="0" i="0" kern="1200" dirty="0">
                <a:solidFill>
                  <a:schemeClr val="tx1"/>
                </a:solidFill>
                <a:effectLst/>
                <a:latin typeface="Arial" panose="020B0604020202020204" pitchFamily="34" charset="0"/>
                <a:ea typeface="Calibri"/>
                <a:cs typeface="Arial" panose="020B0604020202020204" pitchFamily="34" charset="0"/>
              </a:rPr>
              <a:t>“Using two products together (usually a patch to deliver a background dose of nicotine and a faster-acting product like the mouth spray or lozenge to give extra help) gives you an increased chance of success compared with using one product. Combining products is also very safe ‒ there is no need to worry about overdosing on nicotine. Do you have any thoughts about this?” </a:t>
            </a:r>
          </a:p>
          <a:p>
            <a:endParaRPr lang="en-GB" sz="1200" b="0" i="0" kern="1200" dirty="0">
              <a:solidFill>
                <a:schemeClr val="tx1"/>
              </a:solidFill>
              <a:effectLst/>
              <a:latin typeface="Arial" panose="020B0604020202020204" pitchFamily="34" charset="0"/>
              <a:ea typeface="Calibri"/>
              <a:cs typeface="Arial" panose="020B0604020202020204" pitchFamily="34" charset="0"/>
            </a:endParaRPr>
          </a:p>
          <a:p>
            <a:r>
              <a:rPr lang="en-GB" sz="1200" b="0" i="0" kern="1200" dirty="0">
                <a:solidFill>
                  <a:schemeClr val="tx1"/>
                </a:solidFill>
                <a:effectLst/>
                <a:latin typeface="Arial" panose="020B0604020202020204" pitchFamily="34" charset="0"/>
                <a:ea typeface="Calibri"/>
                <a:cs typeface="Arial" panose="020B0604020202020204" pitchFamily="34" charset="0"/>
              </a:rPr>
              <a:t>If the patient is unsure about using two products they could start off with the patch and, if they find that they</a:t>
            </a:r>
            <a:r>
              <a:rPr lang="en-GB" sz="1200" b="0" i="0" kern="1200" baseline="0" dirty="0">
                <a:solidFill>
                  <a:schemeClr val="tx1"/>
                </a:solidFill>
                <a:effectLst/>
                <a:latin typeface="Arial" panose="020B0604020202020204" pitchFamily="34" charset="0"/>
                <a:ea typeface="Calibri"/>
                <a:cs typeface="Arial" panose="020B0604020202020204" pitchFamily="34" charset="0"/>
              </a:rPr>
              <a:t> are</a:t>
            </a:r>
            <a:r>
              <a:rPr lang="en-GB" sz="1200" b="0" i="0" kern="1200" dirty="0">
                <a:solidFill>
                  <a:schemeClr val="tx1"/>
                </a:solidFill>
                <a:effectLst/>
                <a:latin typeface="Arial" panose="020B0604020202020204" pitchFamily="34" charset="0"/>
                <a:ea typeface="Calibri"/>
                <a:cs typeface="Arial" panose="020B0604020202020204" pitchFamily="34" charset="0"/>
              </a:rPr>
              <a:t> having difficulty in dealing with urges to smoke, try adding another product</a:t>
            </a:r>
            <a:r>
              <a:rPr lang="en-GB" sz="1200" b="0" dirty="0">
                <a:latin typeface="Arial" panose="020B0604020202020204" pitchFamily="34" charset="0"/>
                <a:ea typeface="Calibri"/>
                <a:cs typeface="Arial" panose="020B0604020202020204" pitchFamily="34" charset="0"/>
              </a:rPr>
              <a:t>.</a:t>
            </a:r>
          </a:p>
        </p:txBody>
      </p:sp>
      <p:sp>
        <p:nvSpPr>
          <p:cNvPr id="4" name="Slide Number Placeholder 3">
            <a:extLst>
              <a:ext uri="{FF2B5EF4-FFF2-40B4-BE49-F238E27FC236}">
                <a16:creationId xmlns:a16="http://schemas.microsoft.com/office/drawing/2014/main" id="{FE727021-5144-1ED9-B564-9F3452C1D515}"/>
              </a:ext>
            </a:extLst>
          </p:cNvPr>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2776951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02265-6198-C657-3D95-44C5916907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65460D-B520-DD9C-E1D3-74F0A8AA35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BE79F2-416F-67F6-DFEE-5A716B44E9D7}"/>
              </a:ext>
            </a:extLst>
          </p:cNvPr>
          <p:cNvSpPr>
            <a:spLocks noGrp="1"/>
          </p:cNvSpPr>
          <p:nvPr>
            <p:ph type="body" idx="1"/>
          </p:nvPr>
        </p:nvSpPr>
        <p:spPr/>
        <p:txBody>
          <a:bodyPr>
            <a:normAutofit/>
          </a:bodyPr>
          <a:lstStyle/>
          <a:p>
            <a:r>
              <a:rPr lang="en-US"/>
              <a:t>This is an example of how we might discuss vaping with patients. </a:t>
            </a:r>
            <a:endParaRPr lang="en-CA"/>
          </a:p>
          <a:p>
            <a:br>
              <a:rPr lang="en-CA" sz="1200" dirty="0"/>
            </a:br>
            <a:endParaRPr lang="en-US" sz="1200"/>
          </a:p>
        </p:txBody>
      </p:sp>
      <p:sp>
        <p:nvSpPr>
          <p:cNvPr id="4" name="Slide Number Placeholder 3">
            <a:extLst>
              <a:ext uri="{FF2B5EF4-FFF2-40B4-BE49-F238E27FC236}">
                <a16:creationId xmlns:a16="http://schemas.microsoft.com/office/drawing/2014/main" id="{3CFA2E01-23D1-17A9-50D8-93629BA5F32B}"/>
              </a:ext>
            </a:extLst>
          </p:cNvPr>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3517662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200" b="1" dirty="0">
                <a:latin typeface="Arial" panose="020B0604020202020204" pitchFamily="34" charset="0"/>
                <a:cs typeface="Arial" panose="020B0604020202020204" pitchFamily="34" charset="0"/>
              </a:rPr>
              <a:t>[Invite any questions about content covered so far]</a:t>
            </a:r>
          </a:p>
          <a:p>
            <a:endParaRPr lang="en-GB" altLang="en-US" sz="12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605710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956961"/>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5139778"/>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5508946"/>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4770610"/>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iz">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4AF809-039D-21B8-03A5-8265304F04EF}"/>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4797636"/>
            <a:ext cx="7200900" cy="1344372"/>
          </a:xfrm>
        </p:spPr>
        <p:txBody>
          <a:bodyPr anchor="ctr">
            <a:noAutofit/>
          </a:bodyPr>
          <a:lstStyle>
            <a:lvl1pPr marL="0" indent="0" algn="ctr">
              <a:lnSpc>
                <a:spcPts val="4800"/>
              </a:lnSpc>
              <a:spcBef>
                <a:spcPts val="0"/>
              </a:spcBef>
              <a:spcAft>
                <a:spcPts val="0"/>
              </a:spcAft>
              <a:buNone/>
              <a:defRPr sz="4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13191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424426-9EA0-2F80-518F-B1E6C04AF998}"/>
              </a:ext>
            </a:extLst>
          </p:cNvPr>
          <p:cNvPicPr>
            <a:picLocks noChangeAspect="1"/>
          </p:cNvPicPr>
          <p:nvPr userDrawn="1"/>
        </p:nvPicPr>
        <p:blipFill>
          <a:blip r:embed="rId2"/>
          <a:srcRect/>
          <a:stretch/>
        </p:blipFill>
        <p:spPr>
          <a:xfrm>
            <a:off x="0" y="0"/>
            <a:ext cx="9144000" cy="6858000"/>
          </a:xfrm>
          <a:prstGeom prst="rect">
            <a:avLst/>
          </a:prstGeom>
        </p:spPr>
      </p:pic>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5250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3849757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57394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48445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28617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09345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508742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divi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
        <p:nvSpPr>
          <p:cNvPr id="4" name="Subtitle 2">
            <a:extLst>
              <a:ext uri="{FF2B5EF4-FFF2-40B4-BE49-F238E27FC236}">
                <a16:creationId xmlns:a16="http://schemas.microsoft.com/office/drawing/2014/main" id="{5D5354D8-9E79-F53A-AE4D-8476D4C51D42}"/>
              </a:ext>
            </a:extLst>
          </p:cNvPr>
          <p:cNvSpPr>
            <a:spLocks noGrp="1"/>
          </p:cNvSpPr>
          <p:nvPr>
            <p:ph type="subTitle" idx="1"/>
          </p:nvPr>
        </p:nvSpPr>
        <p:spPr>
          <a:xfrm>
            <a:off x="952500" y="1239656"/>
            <a:ext cx="7200900" cy="4344935"/>
          </a:xfrm>
        </p:spPr>
        <p:txBody>
          <a:bodyPr anchor="ctr">
            <a:noAutofit/>
          </a:bodyPr>
          <a:lstStyle>
            <a:lvl1pPr marL="0" indent="0" algn="ctr">
              <a:lnSpc>
                <a:spcPts val="15000"/>
              </a:lnSpc>
              <a:spcBef>
                <a:spcPts val="0"/>
              </a:spcBef>
              <a:spcAft>
                <a:spcPts val="0"/>
              </a:spcAft>
              <a:buNone/>
              <a:defRPr sz="1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599206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rotWithShape="1">
          <a:blip r:embed="rId2"/>
          <a:srcRect t="-4" b="21262"/>
          <a:stretch/>
        </p:blipFill>
        <p:spPr>
          <a:xfrm>
            <a:off x="0" y="0"/>
            <a:ext cx="9144000" cy="5400000"/>
          </a:xfrm>
          <a:prstGeom prst="rect">
            <a:avLst/>
          </a:prstGeom>
          <a:effectLst>
            <a:outerShdw blurRad="328814" dist="76200" dir="5400000" algn="ctr" rotWithShape="0">
              <a:srgbClr val="000000">
                <a:alpha val="20000"/>
              </a:srgbClr>
            </a:outerShdw>
          </a:effectLst>
        </p:spPr>
      </p:pic>
      <p:sp>
        <p:nvSpPr>
          <p:cNvPr id="3" name="Subtitle 2"/>
          <p:cNvSpPr>
            <a:spLocks noGrp="1"/>
          </p:cNvSpPr>
          <p:nvPr>
            <p:ph type="subTitle" idx="1"/>
          </p:nvPr>
        </p:nvSpPr>
        <p:spPr>
          <a:xfrm>
            <a:off x="952500" y="818745"/>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3980827"/>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4349995"/>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3611659"/>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896825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CDCA11-03B8-6646-AE16-91CB8EE8D86C}"/>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CB023386-0522-9942-AAAD-B5EDFBC1B607}"/>
              </a:ext>
            </a:extLst>
          </p:cNvPr>
          <p:cNvPicPr>
            <a:picLocks noChangeAspect="1"/>
          </p:cNvPicPr>
          <p:nvPr userDrawn="1"/>
        </p:nvPicPr>
        <p:blipFill>
          <a:blip r:embed="rId3"/>
          <a:stretch>
            <a:fillRect/>
          </a:stretch>
        </p:blipFill>
        <p:spPr>
          <a:xfrm>
            <a:off x="2520225" y="2133600"/>
            <a:ext cx="4103550" cy="2274794"/>
          </a:xfrm>
          <a:prstGeom prst="rect">
            <a:avLst/>
          </a:prstGeom>
          <a:effectLst>
            <a:outerShdw blurRad="254000" dist="38100" dir="5400000" algn="ctr" rotWithShape="0">
              <a:srgbClr val="000000">
                <a:alpha val="25000"/>
              </a:srgbClr>
            </a:outerShdw>
          </a:effectLst>
        </p:spPr>
      </p:pic>
    </p:spTree>
    <p:extLst>
      <p:ext uri="{BB962C8B-B14F-4D97-AF65-F5344CB8AC3E}">
        <p14:creationId xmlns:p14="http://schemas.microsoft.com/office/powerpoint/2010/main" val="3756965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1540590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itle 4">
            <a:extLst>
              <a:ext uri="{FF2B5EF4-FFF2-40B4-BE49-F238E27FC236}">
                <a16:creationId xmlns:a16="http://schemas.microsoft.com/office/drawing/2014/main" id="{711432F1-E5B4-DBB6-971F-BE305A0C4E7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530564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green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333953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93468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extLst>
      <p:ext uri="{BB962C8B-B14F-4D97-AF65-F5344CB8AC3E}">
        <p14:creationId xmlns:p14="http://schemas.microsoft.com/office/powerpoint/2010/main" val="3732831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6748280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22648786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25051528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90572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8328106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825667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06532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80737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2424510513"/>
      </p:ext>
    </p:extLst>
  </p:cSld>
  <p:clrMapOvr>
    <a:masterClrMapping/>
  </p:clrMapOvr>
  <p:extLst>
    <p:ext uri="{DCECCB84-F9BA-43D5-87BE-67443E8EF086}">
      <p15:sldGuideLst xmlns:p15="http://schemas.microsoft.com/office/powerpoint/2012/main">
        <p15:guide id="1" orient="horz" pos="867">
          <p15:clr>
            <a:srgbClr val="FBAE40"/>
          </p15:clr>
        </p15:guide>
        <p15:guide id="2" orient="horz" pos="411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9552019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797259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4058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18915517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4113677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630149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262B36C-C99E-D6BA-1EA9-D20F636D0FF6}"/>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6" name="Rectangle 5">
            <a:extLst>
              <a:ext uri="{FF2B5EF4-FFF2-40B4-BE49-F238E27FC236}">
                <a16:creationId xmlns:a16="http://schemas.microsoft.com/office/drawing/2014/main" id="{57E69FCC-3433-6261-0CC7-08138068B5CA}"/>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7" name="Picture 6">
            <a:extLst>
              <a:ext uri="{FF2B5EF4-FFF2-40B4-BE49-F238E27FC236}">
                <a16:creationId xmlns:a16="http://schemas.microsoft.com/office/drawing/2014/main" id="{1FC0E9A9-54F5-6FF1-E0A5-49A216FC0E0C}"/>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8" name="Subtitle 2">
            <a:extLst>
              <a:ext uri="{FF2B5EF4-FFF2-40B4-BE49-F238E27FC236}">
                <a16:creationId xmlns:a16="http://schemas.microsoft.com/office/drawing/2014/main" id="{B6513BF3-29CA-9C2D-C752-7D7BB2EE2E33}"/>
              </a:ext>
            </a:extLst>
          </p:cNvPr>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9" name="Picture 8">
            <a:extLst>
              <a:ext uri="{FF2B5EF4-FFF2-40B4-BE49-F238E27FC236}">
                <a16:creationId xmlns:a16="http://schemas.microsoft.com/office/drawing/2014/main" id="{AF68461E-3DE1-EDFF-0426-B56606D4F08C}"/>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10" name="Picture 9">
            <a:extLst>
              <a:ext uri="{FF2B5EF4-FFF2-40B4-BE49-F238E27FC236}">
                <a16:creationId xmlns:a16="http://schemas.microsoft.com/office/drawing/2014/main" id="{53434828-E4CB-AE76-8B08-6F5DB6285A2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1" name="Text Placeholder 14">
            <a:extLst>
              <a:ext uri="{FF2B5EF4-FFF2-40B4-BE49-F238E27FC236}">
                <a16:creationId xmlns:a16="http://schemas.microsoft.com/office/drawing/2014/main" id="{8A845EF3-4680-B117-BE52-11FA459DC007}"/>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7129855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8731371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NHSE Inpatient Training – Needs assessment and scoping</a:t>
            </a:r>
            <a:endParaRPr lang="en-US" dirty="0"/>
          </a:p>
        </p:txBody>
      </p:sp>
    </p:spTree>
    <p:extLst>
      <p:ext uri="{BB962C8B-B14F-4D97-AF65-F5344CB8AC3E}">
        <p14:creationId xmlns:p14="http://schemas.microsoft.com/office/powerpoint/2010/main" val="17274743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1642305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3908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light 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824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6422262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5821930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1781560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5627455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570895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3" name="Footer Placeholder 4">
            <a:extLst>
              <a:ext uri="{FF2B5EF4-FFF2-40B4-BE49-F238E27FC236}">
                <a16:creationId xmlns:a16="http://schemas.microsoft.com/office/drawing/2014/main" id="{36044E9D-D9CB-05D4-A94D-5236944F6259}"/>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3" name="Footer Placeholder 4">
            <a:extLst>
              <a:ext uri="{FF2B5EF4-FFF2-40B4-BE49-F238E27FC236}">
                <a16:creationId xmlns:a16="http://schemas.microsoft.com/office/drawing/2014/main" id="{31928916-5B0F-449F-2120-5C5E76E169C2}"/>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extLst>
      <p:ext uri="{BB962C8B-B14F-4D97-AF65-F5344CB8AC3E}">
        <p14:creationId xmlns:p14="http://schemas.microsoft.com/office/powerpoint/2010/main" val="345230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Footer Placeholder 4">
            <a:extLst>
              <a:ext uri="{FF2B5EF4-FFF2-40B4-BE49-F238E27FC236}">
                <a16:creationId xmlns:a16="http://schemas.microsoft.com/office/drawing/2014/main" id="{58243CCC-864F-D738-C57B-88E284C157B3}"/>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0EF82C5A-EC1E-B3F4-8C33-726F084732EA}"/>
              </a:ext>
            </a:extLst>
          </p:cNvPr>
          <p:cNvSpPr>
            <a:spLocks noGrp="1"/>
          </p:cNvSpPr>
          <p:nvPr>
            <p:ph type="ftr" sz="quarter" idx="10"/>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heme" Target="../theme/theme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1371600"/>
          </a:xfrm>
          <a:prstGeom prst="rect">
            <a:avLst/>
          </a:prstGeom>
          <a:gradFill flip="none" rotWithShape="1">
            <a:gsLst>
              <a:gs pos="13000">
                <a:srgbClr val="00B1FF"/>
              </a:gs>
              <a:gs pos="100000">
                <a:srgbClr val="0070C0">
                  <a:lumMod val="97000"/>
                </a:srgbClr>
              </a:gs>
            </a:gsLst>
            <a:lin ang="5400000" scaled="0"/>
            <a:tileRect/>
          </a:gradFill>
          <a:ln>
            <a:noFill/>
          </a:ln>
          <a:effectLst>
            <a:outerShdw blurRad="317500" dist="76200" dir="5400000" algn="ctr" rotWithShape="0">
              <a:srgbClr val="000000">
                <a:alpha val="20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pic>
        <p:nvPicPr>
          <p:cNvPr id="3" name="Picture 2">
            <a:extLst>
              <a:ext uri="{FF2B5EF4-FFF2-40B4-BE49-F238E27FC236}">
                <a16:creationId xmlns:a16="http://schemas.microsoft.com/office/drawing/2014/main" id="{627806B2-50AB-E041-B28D-8AAC3767974D}"/>
              </a:ext>
            </a:extLst>
          </p:cNvPr>
          <p:cNvPicPr>
            <a:picLocks noChangeAspect="1"/>
          </p:cNvPicPr>
          <p:nvPr userDrawn="1"/>
        </p:nvPicPr>
        <p:blipFill>
          <a:blip r:embed="rId27"/>
          <a:srcRect/>
          <a:stretch/>
        </p:blipFill>
        <p:spPr>
          <a:xfrm>
            <a:off x="3300" y="0"/>
            <a:ext cx="9137400" cy="1370610"/>
          </a:xfrm>
          <a:prstGeom prst="rect">
            <a:avLst/>
          </a:prstGeom>
        </p:spPr>
      </p:pic>
      <p:sp>
        <p:nvSpPr>
          <p:cNvPr id="8" name="Rectangle 7"/>
          <p:cNvSpPr/>
          <p:nvPr userDrawn="1"/>
        </p:nvSpPr>
        <p:spPr>
          <a:xfrm>
            <a:off x="0" y="6248400"/>
            <a:ext cx="9144000" cy="609600"/>
          </a:xfrm>
          <a:prstGeom prst="rect">
            <a:avLst/>
          </a:prstGeom>
          <a:solidFill>
            <a:srgbClr val="00BCB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2" name="Footer Placeholder 4">
            <a:extLst>
              <a:ext uri="{FF2B5EF4-FFF2-40B4-BE49-F238E27FC236}">
                <a16:creationId xmlns:a16="http://schemas.microsoft.com/office/drawing/2014/main" id="{A230F68F-12C2-6AE3-9985-753A70FE7F08}"/>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 id="2147483654" r:id="rId3"/>
    <p:sldLayoutId id="2147483674" r:id="rId4"/>
    <p:sldLayoutId id="2147483650" r:id="rId5"/>
    <p:sldLayoutId id="2147483658" r:id="rId6"/>
    <p:sldLayoutId id="2147483652" r:id="rId7"/>
    <p:sldLayoutId id="2147483653" r:id="rId8"/>
    <p:sldLayoutId id="2147483657" r:id="rId9"/>
    <p:sldLayoutId id="2147483655" r:id="rId10"/>
    <p:sldLayoutId id="2147483656" r:id="rId11"/>
    <p:sldLayoutId id="2147483660" r:id="rId12"/>
    <p:sldLayoutId id="2147483666" r:id="rId13"/>
    <p:sldLayoutId id="2147483663" r:id="rId14"/>
    <p:sldLayoutId id="2147483664" r:id="rId15"/>
    <p:sldLayoutId id="2147483667" r:id="rId16"/>
    <p:sldLayoutId id="2147483665" r:id="rId17"/>
    <p:sldLayoutId id="2147483668" r:id="rId18"/>
    <p:sldLayoutId id="2147483661" r:id="rId19"/>
    <p:sldLayoutId id="2147483659" r:id="rId20"/>
    <p:sldLayoutId id="2147483669" r:id="rId21"/>
    <p:sldLayoutId id="2147483672" r:id="rId22"/>
    <p:sldLayoutId id="2147483675" r:id="rId23"/>
    <p:sldLayoutId id="2147483677" r:id="rId24"/>
    <p:sldLayoutId id="2147483678" r:id="rId25"/>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guide id="3" pos="532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63287036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2" r:id="rId22"/>
    <p:sldLayoutId id="2147483703" r:id="rId23"/>
    <p:sldLayoutId id="2147483704" r:id="rId24"/>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EECA8-4DFB-52B5-D090-A6C09963139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33D8177-68F1-C4AF-0FFD-3B15805BCA8B}"/>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Discussing tobacco dependence </a:t>
            </a:r>
          </a:p>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aids with patients</a:t>
            </a:r>
          </a:p>
        </p:txBody>
      </p:sp>
    </p:spTree>
    <p:extLst>
      <p:ext uri="{BB962C8B-B14F-4D97-AF65-F5344CB8AC3E}">
        <p14:creationId xmlns:p14="http://schemas.microsoft.com/office/powerpoint/2010/main" val="267782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134A6-252E-DB1E-5255-A732B2C30B4D}"/>
            </a:ext>
          </a:extLst>
        </p:cNvPr>
        <p:cNvGrpSpPr/>
        <p:nvPr/>
      </p:nvGrpSpPr>
      <p:grpSpPr>
        <a:xfrm>
          <a:off x="0" y="0"/>
          <a:ext cx="0" cy="0"/>
          <a:chOff x="0" y="0"/>
          <a:chExt cx="0" cy="0"/>
        </a:xfrm>
      </p:grpSpPr>
    </p:spTree>
    <p:extLst>
      <p:ext uri="{BB962C8B-B14F-4D97-AF65-F5344CB8AC3E}">
        <p14:creationId xmlns:p14="http://schemas.microsoft.com/office/powerpoint/2010/main" val="2018077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29270-0A43-6AE4-62F5-6CFDBD9F3A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2A8AFB-897B-385B-AA18-3D6890BB658B}"/>
              </a:ext>
            </a:extLst>
          </p:cNvPr>
          <p:cNvSpPr>
            <a:spLocks noGrp="1"/>
          </p:cNvSpPr>
          <p:nvPr>
            <p:ph type="title"/>
          </p:nvPr>
        </p:nvSpPr>
        <p:spPr/>
        <p:txBody>
          <a:bodyPr/>
          <a:lstStyle/>
          <a:p>
            <a:r>
              <a:rPr lang="en-US" dirty="0"/>
              <a:t>4Ps for Nicotine Vape / NRT Use</a:t>
            </a:r>
          </a:p>
        </p:txBody>
      </p:sp>
      <p:grpSp>
        <p:nvGrpSpPr>
          <p:cNvPr id="46" name="Group 45">
            <a:extLst>
              <a:ext uri="{FF2B5EF4-FFF2-40B4-BE49-F238E27FC236}">
                <a16:creationId xmlns:a16="http://schemas.microsoft.com/office/drawing/2014/main" id="{9679613A-4AF7-7D5A-F23C-882DD19127CA}"/>
              </a:ext>
            </a:extLst>
          </p:cNvPr>
          <p:cNvGrpSpPr/>
          <p:nvPr/>
        </p:nvGrpSpPr>
        <p:grpSpPr>
          <a:xfrm>
            <a:off x="684213" y="1964719"/>
            <a:ext cx="1861801" cy="3656226"/>
            <a:chOff x="684213" y="1964719"/>
            <a:chExt cx="1861801" cy="3656226"/>
          </a:xfrm>
        </p:grpSpPr>
        <p:sp>
          <p:nvSpPr>
            <p:cNvPr id="17" name="Rounded Rectangle 16">
              <a:extLst>
                <a:ext uri="{FF2B5EF4-FFF2-40B4-BE49-F238E27FC236}">
                  <a16:creationId xmlns:a16="http://schemas.microsoft.com/office/drawing/2014/main" id="{290A15B1-AA1C-2B58-6E72-8C5E838854A9}"/>
                </a:ext>
              </a:extLst>
            </p:cNvPr>
            <p:cNvSpPr/>
            <p:nvPr/>
          </p:nvSpPr>
          <p:spPr bwMode="auto">
            <a:xfrm>
              <a:off x="684213" y="1964719"/>
              <a:ext cx="1861801" cy="3656226"/>
            </a:xfrm>
            <a:prstGeom prst="roundRect">
              <a:avLst>
                <a:gd name="adj" fmla="val 10489"/>
              </a:avLst>
            </a:prstGeom>
            <a:solidFill>
              <a:schemeClr val="accent5"/>
            </a:solidFill>
            <a:ln w="9525">
              <a:noFill/>
              <a:miter lim="800000"/>
              <a:headEnd/>
              <a:tailEnd/>
            </a:ln>
            <a:effectLst>
              <a:outerShdw blurRad="317500" dist="635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3" name="Rectangle 22">
              <a:extLst>
                <a:ext uri="{FF2B5EF4-FFF2-40B4-BE49-F238E27FC236}">
                  <a16:creationId xmlns:a16="http://schemas.microsoft.com/office/drawing/2014/main" id="{B4C419A2-6AC6-13CA-CDB2-9F38F014FBFB}"/>
                </a:ext>
              </a:extLst>
            </p:cNvPr>
            <p:cNvSpPr/>
            <p:nvPr/>
          </p:nvSpPr>
          <p:spPr bwMode="auto">
            <a:xfrm>
              <a:off x="684213" y="3416417"/>
              <a:ext cx="1861801" cy="987716"/>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8" name="TextBox 7">
              <a:extLst>
                <a:ext uri="{FF2B5EF4-FFF2-40B4-BE49-F238E27FC236}">
                  <a16:creationId xmlns:a16="http://schemas.microsoft.com/office/drawing/2014/main" id="{590567C7-18FB-E24F-3712-FD25CAE25D65}"/>
                </a:ext>
              </a:extLst>
            </p:cNvPr>
            <p:cNvSpPr txBox="1"/>
            <p:nvPr/>
          </p:nvSpPr>
          <p:spPr>
            <a:xfrm>
              <a:off x="800265" y="3544418"/>
              <a:ext cx="1629696" cy="682731"/>
            </a:xfrm>
            <a:prstGeom prst="rect">
              <a:avLst/>
            </a:prstGeom>
            <a:noFill/>
          </p:spPr>
          <p:txBody>
            <a:bodyPr wrap="square" lIns="0" tIns="0" rIns="0" bIns="0" rtlCol="0" anchor="ctr" anchorCtr="0">
              <a:noAutofit/>
            </a:bodyPr>
            <a:lstStyle/>
            <a:p>
              <a:pPr algn="ctr">
                <a:lnSpc>
                  <a:spcPts val="2000"/>
                </a:lnSpc>
              </a:pPr>
              <a:r>
                <a:rPr lang="en-US" sz="1600" b="1" dirty="0">
                  <a:solidFill>
                    <a:schemeClr val="accent3"/>
                  </a:solidFill>
                  <a:latin typeface="Arial" panose="020B0604020202020204" pitchFamily="34" charset="0"/>
                  <a:cs typeface="Arial" panose="020B0604020202020204" pitchFamily="34" charset="0"/>
                </a:rPr>
                <a:t>Prompt</a:t>
              </a:r>
              <a:r>
                <a:rPr lang="en-US" sz="1600" dirty="0">
                  <a:latin typeface="Arial" panose="020B0604020202020204" pitchFamily="34" charset="0"/>
                  <a:cs typeface="Arial" panose="020B0604020202020204" pitchFamily="34" charset="0"/>
                </a:rPr>
                <a:t> </a:t>
              </a:r>
              <a:r>
                <a:rPr lang="en-US" sz="1600" b="1" dirty="0">
                  <a:solidFill>
                    <a:schemeClr val="bg1"/>
                  </a:solidFill>
                  <a:latin typeface="Arial" panose="020B0604020202020204" pitchFamily="34" charset="0"/>
                  <a:cs typeface="Arial" panose="020B0604020202020204" pitchFamily="34" charset="0"/>
                </a:rPr>
                <a:t>administration</a:t>
              </a:r>
              <a:endParaRPr lang="en-US" sz="1600" dirty="0">
                <a:solidFill>
                  <a:schemeClr val="bg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3C4143F0-204D-9021-BD0D-7BF13A7D1FEE}"/>
                </a:ext>
              </a:extLst>
            </p:cNvPr>
            <p:cNvSpPr txBox="1"/>
            <p:nvPr/>
          </p:nvSpPr>
          <p:spPr>
            <a:xfrm>
              <a:off x="800265" y="4586113"/>
              <a:ext cx="1629696" cy="852852"/>
            </a:xfrm>
            <a:prstGeom prst="rect">
              <a:avLst/>
            </a:prstGeom>
            <a:noFill/>
          </p:spPr>
          <p:txBody>
            <a:bodyPr wrap="square" lIns="0" tIns="0" rIns="0" bIns="0" rtlCol="0" anchor="t" anchorCtr="0">
              <a:noAutofit/>
            </a:bodyPr>
            <a:lstStyle/>
            <a:p>
              <a:pPr algn="ctr">
                <a:lnSpc>
                  <a:spcPts val="1800"/>
                </a:lnSpc>
              </a:pPr>
              <a:r>
                <a:rPr lang="en-US" sz="1300" dirty="0">
                  <a:solidFill>
                    <a:schemeClr val="bg1"/>
                  </a:solidFill>
                  <a:latin typeface="Arial" panose="020B0604020202020204" pitchFamily="34" charset="0"/>
                  <a:cs typeface="Arial" panose="020B0604020202020204" pitchFamily="34" charset="0"/>
                </a:rPr>
                <a:t>As soon as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possible; ideally within 2 hours</a:t>
              </a:r>
            </a:p>
          </p:txBody>
        </p:sp>
        <p:pic>
          <p:nvPicPr>
            <p:cNvPr id="42" name="Picture 41">
              <a:extLst>
                <a:ext uri="{FF2B5EF4-FFF2-40B4-BE49-F238E27FC236}">
                  <a16:creationId xmlns:a16="http://schemas.microsoft.com/office/drawing/2014/main" id="{505D7718-3C2B-F8B9-2CA8-660F4D00C788}"/>
                </a:ext>
              </a:extLst>
            </p:cNvPr>
            <p:cNvPicPr>
              <a:picLocks noChangeAspect="1"/>
            </p:cNvPicPr>
            <p:nvPr/>
          </p:nvPicPr>
          <p:blipFill>
            <a:blip r:embed="rId3"/>
            <a:srcRect/>
            <a:stretch/>
          </p:blipFill>
          <p:spPr>
            <a:xfrm>
              <a:off x="977157" y="2070197"/>
              <a:ext cx="1275913" cy="1275913"/>
            </a:xfrm>
            <a:prstGeom prst="rect">
              <a:avLst/>
            </a:prstGeom>
            <a:effectLst>
              <a:outerShdw blurRad="317500" dist="63500" dir="5400000" algn="ctr" rotWithShape="0">
                <a:srgbClr val="000000">
                  <a:alpha val="35000"/>
                </a:srgbClr>
              </a:outerShdw>
            </a:effectLst>
          </p:spPr>
        </p:pic>
      </p:grpSp>
      <p:grpSp>
        <p:nvGrpSpPr>
          <p:cNvPr id="47" name="Group 46">
            <a:extLst>
              <a:ext uri="{FF2B5EF4-FFF2-40B4-BE49-F238E27FC236}">
                <a16:creationId xmlns:a16="http://schemas.microsoft.com/office/drawing/2014/main" id="{A3A3AC67-4655-ED63-1310-E88C49ABA3ED}"/>
              </a:ext>
            </a:extLst>
          </p:cNvPr>
          <p:cNvGrpSpPr/>
          <p:nvPr/>
        </p:nvGrpSpPr>
        <p:grpSpPr>
          <a:xfrm>
            <a:off x="2655471" y="1964719"/>
            <a:ext cx="1861801" cy="3656226"/>
            <a:chOff x="2655471" y="1964719"/>
            <a:chExt cx="1861801" cy="3656226"/>
          </a:xfrm>
        </p:grpSpPr>
        <p:sp>
          <p:nvSpPr>
            <p:cNvPr id="28" name="Rounded Rectangle 27">
              <a:extLst>
                <a:ext uri="{FF2B5EF4-FFF2-40B4-BE49-F238E27FC236}">
                  <a16:creationId xmlns:a16="http://schemas.microsoft.com/office/drawing/2014/main" id="{42F284F5-0205-D16A-7081-01140C3AB7AA}"/>
                </a:ext>
              </a:extLst>
            </p:cNvPr>
            <p:cNvSpPr/>
            <p:nvPr/>
          </p:nvSpPr>
          <p:spPr bwMode="auto">
            <a:xfrm>
              <a:off x="2655471" y="1964719"/>
              <a:ext cx="1861801" cy="3656226"/>
            </a:xfrm>
            <a:prstGeom prst="roundRect">
              <a:avLst>
                <a:gd name="adj" fmla="val 10489"/>
              </a:avLst>
            </a:prstGeom>
            <a:solidFill>
              <a:schemeClr val="accent5"/>
            </a:solidFill>
            <a:ln w="9525">
              <a:noFill/>
              <a:miter lim="800000"/>
              <a:headEnd/>
              <a:tailEnd/>
            </a:ln>
            <a:effectLst>
              <a:outerShdw blurRad="317500" dist="635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9" name="Rectangle 28">
              <a:extLst>
                <a:ext uri="{FF2B5EF4-FFF2-40B4-BE49-F238E27FC236}">
                  <a16:creationId xmlns:a16="http://schemas.microsoft.com/office/drawing/2014/main" id="{E62E7A3C-D03E-8BEC-6509-C86ABD50AE51}"/>
                </a:ext>
              </a:extLst>
            </p:cNvPr>
            <p:cNvSpPr/>
            <p:nvPr/>
          </p:nvSpPr>
          <p:spPr bwMode="auto">
            <a:xfrm>
              <a:off x="2655471" y="3416417"/>
              <a:ext cx="1861801" cy="987716"/>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9" name="TextBox 8">
              <a:extLst>
                <a:ext uri="{FF2B5EF4-FFF2-40B4-BE49-F238E27FC236}">
                  <a16:creationId xmlns:a16="http://schemas.microsoft.com/office/drawing/2014/main" id="{A696A40F-9A98-9BB5-E1DD-ABCC6BE22214}"/>
                </a:ext>
              </a:extLst>
            </p:cNvPr>
            <p:cNvSpPr txBox="1"/>
            <p:nvPr/>
          </p:nvSpPr>
          <p:spPr>
            <a:xfrm>
              <a:off x="2755548" y="3544418"/>
              <a:ext cx="1629696" cy="682731"/>
            </a:xfrm>
            <a:prstGeom prst="rect">
              <a:avLst/>
            </a:prstGeom>
            <a:noFill/>
          </p:spPr>
          <p:txBody>
            <a:bodyPr wrap="square" lIns="0" tIns="0" rIns="0" bIns="0" rtlCol="0" anchor="ctr" anchorCtr="0">
              <a:noAutofit/>
            </a:bodyPr>
            <a:lstStyle/>
            <a:p>
              <a:pPr algn="ctr">
                <a:lnSpc>
                  <a:spcPts val="2000"/>
                </a:lnSpc>
              </a:pPr>
              <a:r>
                <a:rPr lang="en-US" sz="1600" b="1" dirty="0">
                  <a:solidFill>
                    <a:schemeClr val="accent3"/>
                  </a:solidFill>
                  <a:latin typeface="Arial" panose="020B0604020202020204" pitchFamily="34" charset="0"/>
                  <a:cs typeface="Arial" panose="020B0604020202020204" pitchFamily="34" charset="0"/>
                </a:rPr>
                <a:t>Plentiful</a:t>
              </a:r>
              <a:r>
                <a:rPr lang="en-US" sz="1600" dirty="0">
                  <a:solidFill>
                    <a:schemeClr val="accent1"/>
                  </a:solidFill>
                  <a:latin typeface="Arial" panose="020B0604020202020204" pitchFamily="34" charset="0"/>
                  <a:cs typeface="Arial" panose="020B0604020202020204" pitchFamily="34" charset="0"/>
                </a:rPr>
                <a:t> </a:t>
              </a:r>
              <a:br>
                <a:rPr lang="en-US" sz="1600" dirty="0">
                  <a:latin typeface="Arial" panose="020B0604020202020204" pitchFamily="34" charset="0"/>
                  <a:cs typeface="Arial" panose="020B0604020202020204" pitchFamily="34" charset="0"/>
                </a:rPr>
              </a:br>
              <a:r>
                <a:rPr lang="en-US" sz="1600" b="1" dirty="0">
                  <a:solidFill>
                    <a:schemeClr val="bg1"/>
                  </a:solidFill>
                  <a:latin typeface="Arial" panose="020B0604020202020204" pitchFamily="34" charset="0"/>
                  <a:cs typeface="Arial" panose="020B0604020202020204" pitchFamily="34" charset="0"/>
                </a:rPr>
                <a:t>supply</a:t>
              </a:r>
              <a:endParaRPr lang="en-US" sz="1600" dirty="0">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04039C5-2C24-C686-712F-AE6E0590CCF5}"/>
                </a:ext>
              </a:extLst>
            </p:cNvPr>
            <p:cNvSpPr txBox="1"/>
            <p:nvPr/>
          </p:nvSpPr>
          <p:spPr>
            <a:xfrm>
              <a:off x="2755548" y="4586113"/>
              <a:ext cx="1629696" cy="852852"/>
            </a:xfrm>
            <a:prstGeom prst="rect">
              <a:avLst/>
            </a:prstGeom>
            <a:noFill/>
          </p:spPr>
          <p:txBody>
            <a:bodyPr wrap="square" lIns="0" tIns="0" rIns="0" bIns="0" rtlCol="0" anchor="t" anchorCtr="0">
              <a:noAutofit/>
            </a:bodyPr>
            <a:lstStyle/>
            <a:p>
              <a:pPr algn="ctr">
                <a:lnSpc>
                  <a:spcPts val="1800"/>
                </a:lnSpc>
              </a:pPr>
              <a:r>
                <a:rPr lang="en-US" sz="1300" dirty="0">
                  <a:solidFill>
                    <a:schemeClr val="bg1"/>
                  </a:solidFill>
                  <a:latin typeface="Arial" panose="020B0604020202020204" pitchFamily="34" charset="0"/>
                  <a:cs typeface="Arial" panose="020B0604020202020204" pitchFamily="34" charset="0"/>
                </a:rPr>
                <a:t>At least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2 NRT products combined</a:t>
              </a:r>
            </a:p>
          </p:txBody>
        </p:sp>
        <p:pic>
          <p:nvPicPr>
            <p:cNvPr id="43" name="Picture 42">
              <a:extLst>
                <a:ext uri="{FF2B5EF4-FFF2-40B4-BE49-F238E27FC236}">
                  <a16:creationId xmlns:a16="http://schemas.microsoft.com/office/drawing/2014/main" id="{AE1FF8BE-6C7E-E7AE-BA4C-13E5DFDE4C16}"/>
                </a:ext>
              </a:extLst>
            </p:cNvPr>
            <p:cNvPicPr>
              <a:picLocks noChangeAspect="1"/>
            </p:cNvPicPr>
            <p:nvPr/>
          </p:nvPicPr>
          <p:blipFill>
            <a:blip r:embed="rId4"/>
            <a:srcRect/>
            <a:stretch/>
          </p:blipFill>
          <p:spPr>
            <a:xfrm>
              <a:off x="2948415" y="2070197"/>
              <a:ext cx="1275913" cy="1275913"/>
            </a:xfrm>
            <a:prstGeom prst="rect">
              <a:avLst/>
            </a:prstGeom>
            <a:effectLst>
              <a:outerShdw blurRad="317500" dist="63500" dir="5400000" algn="ctr" rotWithShape="0">
                <a:srgbClr val="000000">
                  <a:alpha val="35000"/>
                </a:srgbClr>
              </a:outerShdw>
            </a:effectLst>
          </p:spPr>
        </p:pic>
      </p:grpSp>
      <p:grpSp>
        <p:nvGrpSpPr>
          <p:cNvPr id="48" name="Group 47">
            <a:extLst>
              <a:ext uri="{FF2B5EF4-FFF2-40B4-BE49-F238E27FC236}">
                <a16:creationId xmlns:a16="http://schemas.microsoft.com/office/drawing/2014/main" id="{97DD9ADD-C420-8D66-9977-59FE612C63DB}"/>
              </a:ext>
            </a:extLst>
          </p:cNvPr>
          <p:cNvGrpSpPr/>
          <p:nvPr/>
        </p:nvGrpSpPr>
        <p:grpSpPr>
          <a:xfrm>
            <a:off x="4626729" y="1964719"/>
            <a:ext cx="1861801" cy="3656226"/>
            <a:chOff x="4626729" y="1964719"/>
            <a:chExt cx="1861801" cy="3656226"/>
          </a:xfrm>
        </p:grpSpPr>
        <p:sp>
          <p:nvSpPr>
            <p:cNvPr id="30" name="Rounded Rectangle 29">
              <a:extLst>
                <a:ext uri="{FF2B5EF4-FFF2-40B4-BE49-F238E27FC236}">
                  <a16:creationId xmlns:a16="http://schemas.microsoft.com/office/drawing/2014/main" id="{E54CDADC-47B9-0255-007E-56C1595CEC4B}"/>
                </a:ext>
              </a:extLst>
            </p:cNvPr>
            <p:cNvSpPr/>
            <p:nvPr/>
          </p:nvSpPr>
          <p:spPr bwMode="auto">
            <a:xfrm>
              <a:off x="4626729" y="1964719"/>
              <a:ext cx="1861801" cy="3656226"/>
            </a:xfrm>
            <a:prstGeom prst="roundRect">
              <a:avLst>
                <a:gd name="adj" fmla="val 10489"/>
              </a:avLst>
            </a:prstGeom>
            <a:solidFill>
              <a:schemeClr val="accent5"/>
            </a:solidFill>
            <a:ln w="9525">
              <a:noFill/>
              <a:miter lim="800000"/>
              <a:headEnd/>
              <a:tailEnd/>
            </a:ln>
            <a:effectLst>
              <a:outerShdw blurRad="317500" dist="635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1" name="Rectangle 30">
              <a:extLst>
                <a:ext uri="{FF2B5EF4-FFF2-40B4-BE49-F238E27FC236}">
                  <a16:creationId xmlns:a16="http://schemas.microsoft.com/office/drawing/2014/main" id="{127D3C62-A8D6-805B-105A-A7B7D9322DC2}"/>
                </a:ext>
              </a:extLst>
            </p:cNvPr>
            <p:cNvSpPr/>
            <p:nvPr/>
          </p:nvSpPr>
          <p:spPr bwMode="auto">
            <a:xfrm>
              <a:off x="4626729" y="3416417"/>
              <a:ext cx="1861801" cy="987716"/>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0" name="TextBox 9">
              <a:extLst>
                <a:ext uri="{FF2B5EF4-FFF2-40B4-BE49-F238E27FC236}">
                  <a16:creationId xmlns:a16="http://schemas.microsoft.com/office/drawing/2014/main" id="{5A42BEA6-5C7F-07C9-7268-B6FB4E251DE4}"/>
                </a:ext>
              </a:extLst>
            </p:cNvPr>
            <p:cNvSpPr txBox="1"/>
            <p:nvPr/>
          </p:nvSpPr>
          <p:spPr>
            <a:xfrm>
              <a:off x="4758756" y="3544418"/>
              <a:ext cx="1629696" cy="682731"/>
            </a:xfrm>
            <a:prstGeom prst="rect">
              <a:avLst/>
            </a:prstGeom>
            <a:noFill/>
          </p:spPr>
          <p:txBody>
            <a:bodyPr wrap="square" lIns="0" tIns="0" rIns="0" bIns="0" rtlCol="0" anchor="ctr" anchorCtr="0">
              <a:noAutofit/>
            </a:bodyPr>
            <a:lstStyle/>
            <a:p>
              <a:pPr algn="ctr">
                <a:lnSpc>
                  <a:spcPts val="2000"/>
                </a:lnSpc>
              </a:pPr>
              <a:r>
                <a:rPr lang="en-US" sz="1600" b="1" dirty="0">
                  <a:solidFill>
                    <a:schemeClr val="accent3"/>
                  </a:solidFill>
                  <a:latin typeface="Arial" panose="020B0604020202020204" pitchFamily="34" charset="0"/>
                  <a:cs typeface="Arial" panose="020B0604020202020204" pitchFamily="34" charset="0"/>
                </a:rPr>
                <a:t>Practice</a:t>
              </a:r>
              <a:r>
                <a:rPr lang="en-US" sz="1600" dirty="0">
                  <a:latin typeface="Arial" panose="020B0604020202020204" pitchFamily="34" charset="0"/>
                  <a:cs typeface="Arial" panose="020B0604020202020204" pitchFamily="34" charset="0"/>
                </a:rPr>
                <a:t> </a:t>
              </a:r>
              <a:br>
                <a:rPr lang="en-US" sz="1600" dirty="0">
                  <a:latin typeface="Arial" panose="020B0604020202020204" pitchFamily="34" charset="0"/>
                  <a:cs typeface="Arial" panose="020B0604020202020204" pitchFamily="34" charset="0"/>
                </a:rPr>
              </a:br>
              <a:r>
                <a:rPr lang="en-US" sz="1600" b="1" dirty="0">
                  <a:solidFill>
                    <a:schemeClr val="bg1"/>
                  </a:solidFill>
                  <a:latin typeface="Arial" panose="020B0604020202020204" pitchFamily="34" charset="0"/>
                  <a:cs typeface="Arial" panose="020B0604020202020204" pitchFamily="34" charset="0"/>
                </a:rPr>
                <a:t>use</a:t>
              </a:r>
              <a:endParaRPr lang="en-US" sz="1600" dirty="0">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F1D381D2-EC98-BF3A-C5FC-91E074CD3A3A}"/>
                </a:ext>
              </a:extLst>
            </p:cNvPr>
            <p:cNvSpPr txBox="1"/>
            <p:nvPr/>
          </p:nvSpPr>
          <p:spPr>
            <a:xfrm>
              <a:off x="4758756" y="4586113"/>
              <a:ext cx="1629696" cy="852852"/>
            </a:xfrm>
            <a:prstGeom prst="rect">
              <a:avLst/>
            </a:prstGeom>
            <a:noFill/>
          </p:spPr>
          <p:txBody>
            <a:bodyPr wrap="square" lIns="0" tIns="0" rIns="0" bIns="0" rtlCol="0" anchor="t" anchorCtr="0">
              <a:noAutofit/>
            </a:bodyPr>
            <a:lstStyle/>
            <a:p>
              <a:pPr algn="ctr">
                <a:lnSpc>
                  <a:spcPts val="1800"/>
                </a:lnSpc>
              </a:pPr>
              <a:r>
                <a:rPr lang="en-US" sz="1300" dirty="0">
                  <a:solidFill>
                    <a:schemeClr val="bg1"/>
                  </a:solidFill>
                  <a:latin typeface="Arial" panose="020B0604020202020204" pitchFamily="34" charset="0"/>
                  <a:cs typeface="Arial" panose="020B0604020202020204" pitchFamily="34" charset="0"/>
                </a:rPr>
                <a:t>To get the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correct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technique</a:t>
              </a:r>
            </a:p>
          </p:txBody>
        </p:sp>
        <p:pic>
          <p:nvPicPr>
            <p:cNvPr id="44" name="Picture 43">
              <a:extLst>
                <a:ext uri="{FF2B5EF4-FFF2-40B4-BE49-F238E27FC236}">
                  <a16:creationId xmlns:a16="http://schemas.microsoft.com/office/drawing/2014/main" id="{8FAEF4B2-C81A-7EB2-71BF-65A602DA1CEA}"/>
                </a:ext>
              </a:extLst>
            </p:cNvPr>
            <p:cNvPicPr>
              <a:picLocks noChangeAspect="1"/>
            </p:cNvPicPr>
            <p:nvPr/>
          </p:nvPicPr>
          <p:blipFill>
            <a:blip r:embed="rId5"/>
            <a:srcRect/>
            <a:stretch/>
          </p:blipFill>
          <p:spPr>
            <a:xfrm>
              <a:off x="4919673" y="2070197"/>
              <a:ext cx="1275913" cy="1275913"/>
            </a:xfrm>
            <a:prstGeom prst="rect">
              <a:avLst/>
            </a:prstGeom>
            <a:effectLst>
              <a:outerShdw blurRad="317500" dist="63500" dir="5400000" algn="ctr" rotWithShape="0">
                <a:srgbClr val="000000">
                  <a:alpha val="35000"/>
                </a:srgbClr>
              </a:outerShdw>
            </a:effectLst>
          </p:spPr>
        </p:pic>
      </p:grpSp>
      <p:grpSp>
        <p:nvGrpSpPr>
          <p:cNvPr id="49" name="Group 48">
            <a:extLst>
              <a:ext uri="{FF2B5EF4-FFF2-40B4-BE49-F238E27FC236}">
                <a16:creationId xmlns:a16="http://schemas.microsoft.com/office/drawing/2014/main" id="{D71AA44B-8DDD-4453-D29C-908FC2E85EAF}"/>
              </a:ext>
            </a:extLst>
          </p:cNvPr>
          <p:cNvGrpSpPr/>
          <p:nvPr/>
        </p:nvGrpSpPr>
        <p:grpSpPr>
          <a:xfrm>
            <a:off x="6597987" y="1964719"/>
            <a:ext cx="1861801" cy="3656226"/>
            <a:chOff x="6597987" y="1964719"/>
            <a:chExt cx="1861801" cy="3656226"/>
          </a:xfrm>
        </p:grpSpPr>
        <p:sp>
          <p:nvSpPr>
            <p:cNvPr id="32" name="Rounded Rectangle 31">
              <a:extLst>
                <a:ext uri="{FF2B5EF4-FFF2-40B4-BE49-F238E27FC236}">
                  <a16:creationId xmlns:a16="http://schemas.microsoft.com/office/drawing/2014/main" id="{AA84BB56-1258-BFE3-E342-F20CEBCDBCBB}"/>
                </a:ext>
              </a:extLst>
            </p:cNvPr>
            <p:cNvSpPr/>
            <p:nvPr/>
          </p:nvSpPr>
          <p:spPr bwMode="auto">
            <a:xfrm>
              <a:off x="6597987" y="1964719"/>
              <a:ext cx="1861801" cy="3656226"/>
            </a:xfrm>
            <a:prstGeom prst="roundRect">
              <a:avLst>
                <a:gd name="adj" fmla="val 10489"/>
              </a:avLst>
            </a:prstGeom>
            <a:solidFill>
              <a:schemeClr val="accent5"/>
            </a:solidFill>
            <a:ln w="9525">
              <a:noFill/>
              <a:miter lim="800000"/>
              <a:headEnd/>
              <a:tailEnd/>
            </a:ln>
            <a:effectLst>
              <a:outerShdw blurRad="317500" dist="635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3" name="Rectangle 32">
              <a:extLst>
                <a:ext uri="{FF2B5EF4-FFF2-40B4-BE49-F238E27FC236}">
                  <a16:creationId xmlns:a16="http://schemas.microsoft.com/office/drawing/2014/main" id="{D0C9E8CB-1696-4CD6-30A8-E4BB3A4766E1}"/>
                </a:ext>
              </a:extLst>
            </p:cNvPr>
            <p:cNvSpPr/>
            <p:nvPr/>
          </p:nvSpPr>
          <p:spPr bwMode="auto">
            <a:xfrm>
              <a:off x="6597987" y="3416417"/>
              <a:ext cx="1861801" cy="987716"/>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1" name="TextBox 10">
              <a:extLst>
                <a:ext uri="{FF2B5EF4-FFF2-40B4-BE49-F238E27FC236}">
                  <a16:creationId xmlns:a16="http://schemas.microsoft.com/office/drawing/2014/main" id="{9058CE92-57EB-3347-F49B-87C3C83E7A47}"/>
                </a:ext>
              </a:extLst>
            </p:cNvPr>
            <p:cNvSpPr txBox="1"/>
            <p:nvPr/>
          </p:nvSpPr>
          <p:spPr>
            <a:xfrm>
              <a:off x="6714039" y="3544418"/>
              <a:ext cx="1629696" cy="682731"/>
            </a:xfrm>
            <a:prstGeom prst="rect">
              <a:avLst/>
            </a:prstGeom>
            <a:noFill/>
          </p:spPr>
          <p:txBody>
            <a:bodyPr wrap="square" lIns="0" tIns="0" rIns="0" bIns="0" rtlCol="0" anchor="ctr" anchorCtr="0">
              <a:noAutofit/>
            </a:bodyPr>
            <a:lstStyle/>
            <a:p>
              <a:pPr algn="ctr">
                <a:lnSpc>
                  <a:spcPts val="2000"/>
                </a:lnSpc>
              </a:pPr>
              <a:r>
                <a:rPr lang="en-US" sz="1600" b="1" dirty="0">
                  <a:solidFill>
                    <a:schemeClr val="accent3"/>
                  </a:solidFill>
                  <a:latin typeface="Arial" panose="020B0604020202020204" pitchFamily="34" charset="0"/>
                  <a:cs typeface="Arial" panose="020B0604020202020204" pitchFamily="34" charset="0"/>
                </a:rPr>
                <a:t>Prolonged</a:t>
              </a:r>
              <a:endParaRPr lang="en-US" sz="1600" dirty="0">
                <a:solidFill>
                  <a:schemeClr val="accent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3F9FB036-818A-2EDF-DEB3-1A5AF57D476C}"/>
                </a:ext>
              </a:extLst>
            </p:cNvPr>
            <p:cNvSpPr txBox="1"/>
            <p:nvPr/>
          </p:nvSpPr>
          <p:spPr>
            <a:xfrm>
              <a:off x="6714039" y="4586113"/>
              <a:ext cx="1629696" cy="852852"/>
            </a:xfrm>
            <a:prstGeom prst="rect">
              <a:avLst/>
            </a:prstGeom>
            <a:noFill/>
          </p:spPr>
          <p:txBody>
            <a:bodyPr wrap="square" lIns="0" tIns="0" rIns="0" bIns="0" rtlCol="0" anchor="t" anchorCtr="0">
              <a:noAutofit/>
            </a:bodyPr>
            <a:lstStyle/>
            <a:p>
              <a:pPr algn="ctr">
                <a:lnSpc>
                  <a:spcPts val="1800"/>
                </a:lnSpc>
              </a:pPr>
              <a:r>
                <a:rPr lang="en-US" sz="1300" dirty="0">
                  <a:solidFill>
                    <a:schemeClr val="bg1"/>
                  </a:solidFill>
                  <a:latin typeface="Arial" panose="020B0604020202020204" pitchFamily="34" charset="0"/>
                  <a:cs typeface="Arial" panose="020B0604020202020204" pitchFamily="34" charset="0"/>
                </a:rPr>
                <a:t>Extended use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to prevent </a:t>
              </a:r>
              <a:br>
                <a:rPr lang="en-US" sz="1300" dirty="0">
                  <a:solidFill>
                    <a:schemeClr val="bg1"/>
                  </a:solidFill>
                  <a:latin typeface="Arial" panose="020B0604020202020204" pitchFamily="34" charset="0"/>
                  <a:cs typeface="Arial" panose="020B0604020202020204" pitchFamily="34" charset="0"/>
                </a:rPr>
              </a:br>
              <a:r>
                <a:rPr lang="en-US" sz="1300" dirty="0">
                  <a:solidFill>
                    <a:schemeClr val="bg1"/>
                  </a:solidFill>
                  <a:latin typeface="Arial" panose="020B0604020202020204" pitchFamily="34" charset="0"/>
                  <a:cs typeface="Arial" panose="020B0604020202020204" pitchFamily="34" charset="0"/>
                </a:rPr>
                <a:t>relapse</a:t>
              </a:r>
            </a:p>
          </p:txBody>
        </p:sp>
        <p:pic>
          <p:nvPicPr>
            <p:cNvPr id="45" name="Picture 44">
              <a:extLst>
                <a:ext uri="{FF2B5EF4-FFF2-40B4-BE49-F238E27FC236}">
                  <a16:creationId xmlns:a16="http://schemas.microsoft.com/office/drawing/2014/main" id="{53F0964A-5CDF-AA2E-4A68-F7E13992A07B}"/>
                </a:ext>
              </a:extLst>
            </p:cNvPr>
            <p:cNvPicPr>
              <a:picLocks noChangeAspect="1"/>
            </p:cNvPicPr>
            <p:nvPr/>
          </p:nvPicPr>
          <p:blipFill>
            <a:blip r:embed="rId6"/>
            <a:srcRect/>
            <a:stretch/>
          </p:blipFill>
          <p:spPr>
            <a:xfrm>
              <a:off x="6890931" y="2070197"/>
              <a:ext cx="1275913" cy="1275913"/>
            </a:xfrm>
            <a:prstGeom prst="rect">
              <a:avLst/>
            </a:prstGeom>
            <a:effectLst>
              <a:outerShdw blurRad="317500" dist="63500" dir="5400000" algn="ctr" rotWithShape="0">
                <a:srgbClr val="000000">
                  <a:alpha val="35000"/>
                </a:srgbClr>
              </a:outerShdw>
            </a:effectLst>
          </p:spPr>
        </p:pic>
      </p:grpSp>
      <p:sp>
        <p:nvSpPr>
          <p:cNvPr id="6" name="Footer Placeholder 4">
            <a:extLst>
              <a:ext uri="{FF2B5EF4-FFF2-40B4-BE49-F238E27FC236}">
                <a16:creationId xmlns:a16="http://schemas.microsoft.com/office/drawing/2014/main" id="{2BE9AA64-6CEB-D11F-DBF5-A920B591E8A2}"/>
              </a:ext>
            </a:extLst>
          </p:cNvPr>
          <p:cNvSpPr txBox="1">
            <a:spLocks/>
          </p:cNvSpPr>
          <p:nvPr/>
        </p:nvSpPr>
        <p:spPr>
          <a:xfrm>
            <a:off x="455431" y="6431776"/>
            <a:ext cx="7866330" cy="365125"/>
          </a:xfrm>
          <a:prstGeom prst="rect">
            <a:avLst/>
          </a:prstGeom>
        </p:spPr>
        <p:txBody>
          <a:bodyPr lIns="91440" tIns="45720" rIns="91440" bIns="45720" anchor="t"/>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a:cs typeface="Arial"/>
              </a:rPr>
              <a:t>Inpatient Tobacco Dependence Treatment Training Programme</a:t>
            </a:r>
            <a:endParaRPr lang="en-US" dirty="0">
              <a:solidFill>
                <a:schemeClr val="accent1"/>
              </a:solidFill>
            </a:endParaRPr>
          </a:p>
        </p:txBody>
      </p:sp>
    </p:spTree>
    <p:extLst>
      <p:ext uri="{BB962C8B-B14F-4D97-AF65-F5344CB8AC3E}">
        <p14:creationId xmlns:p14="http://schemas.microsoft.com/office/powerpoint/2010/main" val="376697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F879E-C64D-801C-0459-50EF9EB168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9850F6-5609-ED26-6101-7B93EFEFE106}"/>
              </a:ext>
            </a:extLst>
          </p:cNvPr>
          <p:cNvSpPr>
            <a:spLocks noGrp="1"/>
          </p:cNvSpPr>
          <p:nvPr>
            <p:ph type="title"/>
          </p:nvPr>
        </p:nvSpPr>
        <p:spPr>
          <a:xfrm>
            <a:off x="571500" y="152400"/>
            <a:ext cx="7962900" cy="1066800"/>
          </a:xfrm>
        </p:spPr>
        <p:txBody>
          <a:bodyPr/>
          <a:lstStyle/>
          <a:p>
            <a:r>
              <a:rPr lang="en-US" dirty="0">
                <a:latin typeface="Arial"/>
                <a:cs typeface="Arial"/>
              </a:rPr>
              <a:t>NRT and vaping: advice to patients</a:t>
            </a:r>
          </a:p>
        </p:txBody>
      </p:sp>
      <p:sp>
        <p:nvSpPr>
          <p:cNvPr id="3" name="Text Placeholder 2">
            <a:extLst>
              <a:ext uri="{FF2B5EF4-FFF2-40B4-BE49-F238E27FC236}">
                <a16:creationId xmlns:a16="http://schemas.microsoft.com/office/drawing/2014/main" id="{1938BD47-9B30-67A8-1011-48C2B99AD93D}"/>
              </a:ext>
            </a:extLst>
          </p:cNvPr>
          <p:cNvSpPr>
            <a:spLocks noGrp="1"/>
          </p:cNvSpPr>
          <p:nvPr>
            <p:ph type="body" idx="12"/>
          </p:nvPr>
        </p:nvSpPr>
        <p:spPr>
          <a:xfrm>
            <a:off x="571500" y="1752600"/>
            <a:ext cx="7966604" cy="4191000"/>
          </a:xfrm>
        </p:spPr>
        <p:txBody>
          <a:bodyPr anchor="t"/>
          <a:lstStyle/>
          <a:p>
            <a:pPr marL="287655" indent="-288290"/>
            <a:r>
              <a:rPr lang="en-US" dirty="0">
                <a:latin typeface="Arial"/>
                <a:cs typeface="Arial"/>
              </a:rPr>
              <a:t>Address misconceptions about harm from nicotine </a:t>
            </a:r>
            <a:endParaRPr lang="en-US" dirty="0"/>
          </a:p>
          <a:p>
            <a:pPr marL="287655" indent="-288290"/>
            <a:r>
              <a:rPr lang="en-US" dirty="0">
                <a:latin typeface="Arial"/>
                <a:cs typeface="Arial"/>
              </a:rPr>
              <a:t>Demonstrate correct use and have patients demonstrate </a:t>
            </a:r>
            <a:br>
              <a:rPr lang="en-US" dirty="0"/>
            </a:br>
            <a:r>
              <a:rPr lang="en-US" dirty="0">
                <a:latin typeface="Arial"/>
                <a:cs typeface="Arial"/>
              </a:rPr>
              <a:t>how they are using </a:t>
            </a:r>
            <a:endParaRPr lang="en-US" dirty="0"/>
          </a:p>
          <a:p>
            <a:pPr marL="287655" indent="-288290"/>
            <a:r>
              <a:rPr lang="en-US" dirty="0">
                <a:latin typeface="Arial"/>
                <a:cs typeface="Arial"/>
              </a:rPr>
              <a:t>Ask about and prompt regular supply </a:t>
            </a:r>
            <a:endParaRPr lang="en-US" dirty="0"/>
          </a:p>
          <a:p>
            <a:pPr marL="287655" indent="-288290"/>
            <a:r>
              <a:rPr lang="en-US" dirty="0">
                <a:latin typeface="Arial"/>
                <a:cs typeface="Arial"/>
              </a:rPr>
              <a:t>Minimise side effects / improve the overall experience </a:t>
            </a:r>
            <a:br>
              <a:rPr lang="en-US" dirty="0"/>
            </a:br>
            <a:r>
              <a:rPr lang="en-US" dirty="0">
                <a:latin typeface="Arial"/>
                <a:cs typeface="Arial"/>
              </a:rPr>
              <a:t>of taking medication </a:t>
            </a:r>
          </a:p>
          <a:p>
            <a:pPr marL="287655" indent="-288290"/>
            <a:r>
              <a:rPr lang="en-US" dirty="0">
                <a:latin typeface="Arial"/>
                <a:cs typeface="Arial"/>
              </a:rPr>
              <a:t>Titrate dose and duration as needed to manage withdrawal and cravings</a:t>
            </a:r>
          </a:p>
          <a:p>
            <a:pPr marL="287655" indent="-288290"/>
            <a:r>
              <a:rPr lang="en-US" dirty="0">
                <a:latin typeface="Arial"/>
                <a:cs typeface="Arial"/>
              </a:rPr>
              <a:t>Some patents may benefit from higher doses and extended use ‒ </a:t>
            </a:r>
            <a:br>
              <a:rPr lang="en-US" dirty="0"/>
            </a:br>
            <a:r>
              <a:rPr lang="en-US" dirty="0">
                <a:latin typeface="Arial"/>
                <a:cs typeface="Arial"/>
              </a:rPr>
              <a:t>this is safe practice</a:t>
            </a:r>
          </a:p>
        </p:txBody>
      </p:sp>
      <p:grpSp>
        <p:nvGrpSpPr>
          <p:cNvPr id="10" name="Group 9">
            <a:extLst>
              <a:ext uri="{FF2B5EF4-FFF2-40B4-BE49-F238E27FC236}">
                <a16:creationId xmlns:a16="http://schemas.microsoft.com/office/drawing/2014/main" id="{81272376-0533-985C-0338-90A8F0C7900A}"/>
              </a:ext>
            </a:extLst>
          </p:cNvPr>
          <p:cNvGrpSpPr/>
          <p:nvPr/>
        </p:nvGrpSpPr>
        <p:grpSpPr>
          <a:xfrm>
            <a:off x="6866467" y="1752600"/>
            <a:ext cx="1667933" cy="1667933"/>
            <a:chOff x="3794760" y="2468879"/>
            <a:chExt cx="1920240" cy="1920240"/>
          </a:xfrm>
        </p:grpSpPr>
        <p:sp>
          <p:nvSpPr>
            <p:cNvPr id="11" name="Oval 10">
              <a:extLst>
                <a:ext uri="{FF2B5EF4-FFF2-40B4-BE49-F238E27FC236}">
                  <a16:creationId xmlns:a16="http://schemas.microsoft.com/office/drawing/2014/main" id="{E783D8EC-CFA0-CC8A-2442-18AE262CD693}"/>
                </a:ext>
              </a:extLst>
            </p:cNvPr>
            <p:cNvSpPr/>
            <p:nvPr/>
          </p:nvSpPr>
          <p:spPr bwMode="auto">
            <a:xfrm>
              <a:off x="3794760" y="2468879"/>
              <a:ext cx="1920240" cy="1920240"/>
            </a:xfrm>
            <a:prstGeom prst="ellipse">
              <a:avLst/>
            </a:prstGeom>
            <a:solidFill>
              <a:schemeClr val="accent1"/>
            </a:solidFill>
            <a:ln w="9525">
              <a:noFill/>
              <a:miter lim="800000"/>
              <a:headEnd/>
              <a:tailEnd/>
            </a:ln>
            <a:effectLst>
              <a:outerShdw blurRad="317500" dist="76200" dir="5400000" algn="ctr" rotWithShape="0">
                <a:srgbClr val="000000">
                  <a:alpha val="20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5BC4D93D-EE90-9DE0-EBB3-D3991760EE81}"/>
                </a:ext>
              </a:extLst>
            </p:cNvPr>
            <p:cNvPicPr>
              <a:picLocks noChangeAspect="1"/>
            </p:cNvPicPr>
            <p:nvPr/>
          </p:nvPicPr>
          <p:blipFill>
            <a:blip r:embed="rId3"/>
            <a:stretch>
              <a:fillRect/>
            </a:stretch>
          </p:blipFill>
          <p:spPr>
            <a:xfrm>
              <a:off x="4101338" y="2681604"/>
              <a:ext cx="1307085" cy="1418590"/>
            </a:xfrm>
            <a:prstGeom prst="rect">
              <a:avLst/>
            </a:prstGeom>
          </p:spPr>
        </p:pic>
      </p:grpSp>
      <p:sp>
        <p:nvSpPr>
          <p:cNvPr id="5" name="Footer Placeholder 4">
            <a:extLst>
              <a:ext uri="{FF2B5EF4-FFF2-40B4-BE49-F238E27FC236}">
                <a16:creationId xmlns:a16="http://schemas.microsoft.com/office/drawing/2014/main" id="{B8B2AB4F-0372-0137-90CE-222FAF8F2178}"/>
              </a:ext>
            </a:extLst>
          </p:cNvPr>
          <p:cNvSpPr>
            <a:spLocks noGrp="1"/>
          </p:cNvSpPr>
          <p:nvPr>
            <p:ph type="ftr" sz="quarter" idx="3"/>
          </p:nvPr>
        </p:nvSpPr>
        <p:spPr>
          <a:xfrm>
            <a:off x="455431" y="6431776"/>
            <a:ext cx="7866330" cy="365125"/>
          </a:xfrm>
          <a:prstGeom prst="rect">
            <a:avLst/>
          </a:prstGeom>
        </p:spPr>
        <p:txBody>
          <a:bodyPr lIns="91440" tIns="45720" rIns="91440" bIns="45720" anchor="t"/>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a:cs typeface="Arial"/>
              </a:rPr>
              <a:t>Inpatient Tobacco Dependence Treatment Training Programme</a:t>
            </a:r>
            <a:endParaRPr lang="en-US" dirty="0">
              <a:solidFill>
                <a:schemeClr val="accent1"/>
              </a:solidFill>
            </a:endParaRPr>
          </a:p>
        </p:txBody>
      </p:sp>
    </p:spTree>
    <p:extLst>
      <p:ext uri="{BB962C8B-B14F-4D97-AF65-F5344CB8AC3E}">
        <p14:creationId xmlns:p14="http://schemas.microsoft.com/office/powerpoint/2010/main" val="1320727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15F76-FBC5-FCAC-C74E-16F49F6430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860F76-2A76-B1FB-083C-A0B289A0B5E2}"/>
              </a:ext>
            </a:extLst>
          </p:cNvPr>
          <p:cNvSpPr>
            <a:spLocks noGrp="1"/>
          </p:cNvSpPr>
          <p:nvPr>
            <p:ph type="title"/>
          </p:nvPr>
        </p:nvSpPr>
        <p:spPr/>
        <p:txBody>
          <a:bodyPr/>
          <a:lstStyle/>
          <a:p>
            <a:r>
              <a:rPr lang="en-US" dirty="0"/>
              <a:t>Discussing tobacco dependence</a:t>
            </a:r>
          </a:p>
        </p:txBody>
      </p:sp>
      <p:sp>
        <p:nvSpPr>
          <p:cNvPr id="5" name="Rectangular Callout 5">
            <a:extLst>
              <a:ext uri="{FF2B5EF4-FFF2-40B4-BE49-F238E27FC236}">
                <a16:creationId xmlns:a16="http://schemas.microsoft.com/office/drawing/2014/main" id="{90AC5706-EDF4-F286-DFFB-BCECA213A030}"/>
              </a:ext>
            </a:extLst>
          </p:cNvPr>
          <p:cNvSpPr>
            <a:spLocks noChangeArrowheads="1"/>
          </p:cNvSpPr>
          <p:nvPr/>
        </p:nvSpPr>
        <p:spPr bwMode="auto">
          <a:xfrm>
            <a:off x="914400" y="2128552"/>
            <a:ext cx="7315200" cy="2789775"/>
          </a:xfrm>
          <a:prstGeom prst="wedgeRectCallout">
            <a:avLst>
              <a:gd name="adj1" fmla="val -33444"/>
              <a:gd name="adj2" fmla="val 64569"/>
            </a:avLst>
          </a:prstGeom>
          <a:solidFill>
            <a:schemeClr val="accent1"/>
          </a:solidFill>
          <a:ln w="9525">
            <a:noFill/>
            <a:miter lim="800000"/>
            <a:headEnd/>
            <a:tailEnd/>
          </a:ln>
          <a:effectLst>
            <a:outerShdw blurRad="254000" dist="63500" dir="5400000" algn="ctr" rotWithShape="0">
              <a:srgbClr val="000000">
                <a:alpha val="25000"/>
              </a:srgbClr>
            </a:outerShdw>
          </a:effectLst>
        </p:spPr>
        <p:txBody>
          <a:bodyPr lIns="360000" tIns="288000" rIns="360000" bIns="432000" anchor="ctr">
            <a:prstTxWarp prst="textNoShape">
              <a:avLst/>
            </a:prstTxWarp>
            <a:spAutoFit/>
          </a:bodyPr>
          <a:lstStyle/>
          <a:p>
            <a:pPr>
              <a:lnSpc>
                <a:spcPts val="2500"/>
              </a:lnSpc>
              <a:spcAft>
                <a:spcPts val="1250"/>
              </a:spcAft>
            </a:pPr>
            <a:r>
              <a:rPr lang="en-GB" i="1" dirty="0">
                <a:solidFill>
                  <a:schemeClr val="bg2"/>
                </a:solidFill>
                <a:latin typeface="Arial"/>
                <a:ea typeface="Calibri"/>
                <a:cs typeface="Arial"/>
              </a:rPr>
              <a:t>“When you first start smoking regularly your brain changes so that it expects regular doses of nicotine. Without regular nicotine you will experience withdrawal symptoms and urges to smoke </a:t>
            </a:r>
            <a:br>
              <a:rPr lang="en-GB" i="1" dirty="0">
                <a:latin typeface="Arial" panose="020B0604020202020204" pitchFamily="34" charset="0"/>
                <a:ea typeface="Calibri" pitchFamily="-109" charset="0"/>
                <a:cs typeface="Arial" panose="020B0604020202020204" pitchFamily="34" charset="0"/>
              </a:rPr>
            </a:br>
            <a:r>
              <a:rPr lang="en-GB" i="1" dirty="0">
                <a:solidFill>
                  <a:schemeClr val="bg2"/>
                </a:solidFill>
                <a:latin typeface="Arial"/>
                <a:ea typeface="Calibri"/>
                <a:cs typeface="Arial"/>
              </a:rPr>
              <a:t>– this is your mind and body rebalancing. </a:t>
            </a:r>
          </a:p>
          <a:p>
            <a:pPr>
              <a:lnSpc>
                <a:spcPts val="2500"/>
              </a:lnSpc>
              <a:spcAft>
                <a:spcPts val="1250"/>
              </a:spcAft>
            </a:pPr>
            <a:r>
              <a:rPr lang="en-GB" i="1" dirty="0">
                <a:solidFill>
                  <a:schemeClr val="bg2"/>
                </a:solidFill>
                <a:latin typeface="Arial"/>
                <a:ea typeface="Calibri"/>
                <a:cs typeface="Arial"/>
              </a:rPr>
              <a:t>It’s completely normal and, as long as you do not smoke after your admission, symptoms will diminish and disappear.”</a:t>
            </a:r>
            <a:endParaRPr lang="en-CA" i="1" dirty="0">
              <a:solidFill>
                <a:schemeClr val="bg2"/>
              </a:solidFill>
              <a:latin typeface="Arial"/>
              <a:ea typeface="Calibri"/>
              <a:cs typeface="Arial"/>
            </a:endParaRPr>
          </a:p>
        </p:txBody>
      </p:sp>
      <p:sp>
        <p:nvSpPr>
          <p:cNvPr id="4" name="Footer Placeholder 4">
            <a:extLst>
              <a:ext uri="{FF2B5EF4-FFF2-40B4-BE49-F238E27FC236}">
                <a16:creationId xmlns:a16="http://schemas.microsoft.com/office/drawing/2014/main" id="{D5815769-6F07-1D3C-1274-321A9CEF30A6}"/>
              </a:ext>
            </a:extLst>
          </p:cNvPr>
          <p:cNvSpPr>
            <a:spLocks noGrp="1"/>
          </p:cNvSpPr>
          <p:nvPr>
            <p:ph type="ftr" sz="quarter" idx="3"/>
          </p:nvPr>
        </p:nvSpPr>
        <p:spPr>
          <a:xfrm>
            <a:off x="455431" y="6431776"/>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748710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F75DA-41A2-A59B-F22D-74A0B762D2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EEA6C1-A090-F7BB-C922-EE72AFEB3FD5}"/>
              </a:ext>
            </a:extLst>
          </p:cNvPr>
          <p:cNvSpPr>
            <a:spLocks noGrp="1"/>
          </p:cNvSpPr>
          <p:nvPr>
            <p:ph type="title"/>
          </p:nvPr>
        </p:nvSpPr>
        <p:spPr/>
        <p:txBody>
          <a:bodyPr/>
          <a:lstStyle/>
          <a:p>
            <a:r>
              <a:rPr lang="en-US" dirty="0"/>
              <a:t>Discussing tobacco treatment aids with patients</a:t>
            </a:r>
          </a:p>
        </p:txBody>
      </p:sp>
      <p:sp>
        <p:nvSpPr>
          <p:cNvPr id="5" name="Rectangular Callout 4">
            <a:extLst>
              <a:ext uri="{FF2B5EF4-FFF2-40B4-BE49-F238E27FC236}">
                <a16:creationId xmlns:a16="http://schemas.microsoft.com/office/drawing/2014/main" id="{24B48354-CA36-C83F-7E72-F90B95B05461}"/>
              </a:ext>
            </a:extLst>
          </p:cNvPr>
          <p:cNvSpPr>
            <a:spLocks noChangeArrowheads="1"/>
          </p:cNvSpPr>
          <p:nvPr/>
        </p:nvSpPr>
        <p:spPr bwMode="auto">
          <a:xfrm>
            <a:off x="971550" y="1926909"/>
            <a:ext cx="7207200" cy="3488400"/>
          </a:xfrm>
          <a:prstGeom prst="wedgeRectCallout">
            <a:avLst>
              <a:gd name="adj1" fmla="val -33443"/>
              <a:gd name="adj2" fmla="val 64569"/>
            </a:avLst>
          </a:prstGeom>
          <a:solidFill>
            <a:srgbClr val="DAF2F3"/>
          </a:solidFill>
          <a:ln w="9525">
            <a:noFill/>
            <a:miter lim="800000"/>
            <a:headEnd/>
            <a:tailEnd/>
          </a:ln>
          <a:effectLst>
            <a:outerShdw blurRad="254000" dist="63500" dir="5400000" algn="ctr" rotWithShape="0">
              <a:srgbClr val="000000">
                <a:alpha val="15000"/>
              </a:srgbClr>
            </a:outerShdw>
          </a:effectLst>
        </p:spPr>
        <p:txBody>
          <a:bodyPr wrap="square" lIns="360000" tIns="288000" rIns="360000" bIns="432000" anchor="ctr">
            <a:prstTxWarp prst="textNoShape">
              <a:avLst/>
            </a:prstTxWarp>
            <a:noAutofit/>
          </a:bodyPr>
          <a:lstStyle/>
          <a:p>
            <a:pPr>
              <a:lnSpc>
                <a:spcPts val="2400"/>
              </a:lnSpc>
              <a:spcBef>
                <a:spcPts val="0"/>
              </a:spcBef>
              <a:spcAft>
                <a:spcPts val="1200"/>
              </a:spcAft>
              <a:defRPr/>
            </a:pPr>
            <a:r>
              <a:rPr lang="en-GB" b="1" i="1" dirty="0">
                <a:solidFill>
                  <a:srgbClr val="009A9E"/>
                </a:solidFill>
                <a:latin typeface="Arial"/>
                <a:ea typeface="Calibri" pitchFamily="-109" charset="0"/>
                <a:cs typeface="Arial"/>
              </a:rPr>
              <a:t>“We provide all patients who smoke with other sources of nicotine while here on our ward. </a:t>
            </a:r>
            <a:endParaRPr lang="en-GB" b="1" i="1" dirty="0">
              <a:solidFill>
                <a:srgbClr val="009A9E"/>
              </a:solidFill>
              <a:latin typeface="Arial" panose="020B0604020202020204" pitchFamily="34" charset="0"/>
              <a:ea typeface="Calibri" pitchFamily="-109" charset="0"/>
              <a:cs typeface="Arial" panose="020B0604020202020204" pitchFamily="34" charset="0"/>
            </a:endParaRPr>
          </a:p>
          <a:p>
            <a:pPr>
              <a:lnSpc>
                <a:spcPts val="2400"/>
              </a:lnSpc>
              <a:spcBef>
                <a:spcPts val="0"/>
              </a:spcBef>
              <a:spcAft>
                <a:spcPts val="1200"/>
              </a:spcAft>
              <a:defRPr/>
            </a:pPr>
            <a:r>
              <a:rPr lang="en-GB" b="1" i="1" dirty="0">
                <a:solidFill>
                  <a:srgbClr val="009A9E"/>
                </a:solidFill>
                <a:latin typeface="Arial"/>
                <a:ea typeface="Calibri" pitchFamily="-109" charset="0"/>
                <a:cs typeface="Arial"/>
              </a:rPr>
              <a:t>These make it easier to not smoke and are very safe. In fact, people who use these medicines often find they succeed in becoming smokefree.”</a:t>
            </a:r>
            <a:endParaRPr lang="en-CA" b="1" i="1" dirty="0">
              <a:solidFill>
                <a:srgbClr val="009A9E"/>
              </a:solidFill>
              <a:latin typeface="Arial"/>
              <a:ea typeface="Calibri" pitchFamily="-109" charset="0"/>
              <a:cs typeface="Arial"/>
            </a:endParaRPr>
          </a:p>
        </p:txBody>
      </p:sp>
      <p:sp>
        <p:nvSpPr>
          <p:cNvPr id="6" name="Footer Placeholder 4">
            <a:extLst>
              <a:ext uri="{FF2B5EF4-FFF2-40B4-BE49-F238E27FC236}">
                <a16:creationId xmlns:a16="http://schemas.microsoft.com/office/drawing/2014/main" id="{CDED6476-599D-F7C2-DA2E-297403CE472E}"/>
              </a:ext>
            </a:extLst>
          </p:cNvPr>
          <p:cNvSpPr>
            <a:spLocks noGrp="1"/>
          </p:cNvSpPr>
          <p:nvPr>
            <p:ph type="ftr" sz="quarter" idx="3"/>
          </p:nvPr>
        </p:nvSpPr>
        <p:spPr>
          <a:xfrm>
            <a:off x="455431" y="6431776"/>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43413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89D77-6F0D-C145-0AA8-80E29C92FF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DBF2FD-8BF4-FD99-29D3-A981EEF0479C}"/>
              </a:ext>
            </a:extLst>
          </p:cNvPr>
          <p:cNvSpPr>
            <a:spLocks noGrp="1"/>
          </p:cNvSpPr>
          <p:nvPr>
            <p:ph type="title"/>
          </p:nvPr>
        </p:nvSpPr>
        <p:spPr/>
        <p:txBody>
          <a:bodyPr/>
          <a:lstStyle/>
          <a:p>
            <a:r>
              <a:rPr lang="en-US" dirty="0"/>
              <a:t>Discussing tobacco treatment aids with patients</a:t>
            </a:r>
          </a:p>
        </p:txBody>
      </p:sp>
      <p:sp>
        <p:nvSpPr>
          <p:cNvPr id="5" name="Rectangular Callout 4">
            <a:extLst>
              <a:ext uri="{FF2B5EF4-FFF2-40B4-BE49-F238E27FC236}">
                <a16:creationId xmlns:a16="http://schemas.microsoft.com/office/drawing/2014/main" id="{1A512C59-FAF8-476A-E87E-D206E0151ADD}"/>
              </a:ext>
            </a:extLst>
          </p:cNvPr>
          <p:cNvSpPr>
            <a:spLocks noChangeArrowheads="1"/>
          </p:cNvSpPr>
          <p:nvPr/>
        </p:nvSpPr>
        <p:spPr bwMode="auto">
          <a:xfrm>
            <a:off x="972000" y="1926000"/>
            <a:ext cx="7208623" cy="3487694"/>
          </a:xfrm>
          <a:prstGeom prst="wedgeRectCallout">
            <a:avLst>
              <a:gd name="adj1" fmla="val -33443"/>
              <a:gd name="adj2" fmla="val 64569"/>
            </a:avLst>
          </a:prstGeom>
          <a:solidFill>
            <a:srgbClr val="DAF2F3"/>
          </a:solidFill>
          <a:ln w="9525">
            <a:noFill/>
            <a:miter lim="800000"/>
            <a:headEnd/>
            <a:tailEnd/>
          </a:ln>
          <a:effectLst>
            <a:outerShdw blurRad="254000" dist="63500" dir="5400000" algn="ctr" rotWithShape="0">
              <a:srgbClr val="000000">
                <a:alpha val="15000"/>
              </a:srgbClr>
            </a:outerShdw>
          </a:effectLst>
        </p:spPr>
        <p:txBody>
          <a:bodyPr wrap="square" lIns="360000" tIns="288000" rIns="360000" bIns="432000" anchor="ctr">
            <a:prstTxWarp prst="textNoShape">
              <a:avLst/>
            </a:prstTxWarp>
            <a:noAutofit/>
          </a:bodyPr>
          <a:lstStyle/>
          <a:p>
            <a:pPr>
              <a:lnSpc>
                <a:spcPts val="2400"/>
              </a:lnSpc>
              <a:spcBef>
                <a:spcPts val="0"/>
              </a:spcBef>
              <a:spcAft>
                <a:spcPts val="1200"/>
              </a:spcAft>
              <a:defRPr/>
            </a:pPr>
            <a:r>
              <a:rPr lang="en-GB" b="1" i="1" dirty="0">
                <a:solidFill>
                  <a:srgbClr val="009A9E"/>
                </a:solidFill>
                <a:latin typeface="+mn-lt"/>
                <a:ea typeface="Calibri" pitchFamily="-109" charset="0"/>
                <a:cs typeface="Arial" panose="020B0604020202020204" pitchFamily="34" charset="0"/>
              </a:rPr>
              <a:t>“They work by reducing withdrawal symptoms and urges to smoke, thereby making it easier to be smokefree. It is not a magic cure – but it will help.</a:t>
            </a:r>
          </a:p>
          <a:p>
            <a:pPr>
              <a:lnSpc>
                <a:spcPts val="2400"/>
              </a:lnSpc>
              <a:spcBef>
                <a:spcPts val="0"/>
              </a:spcBef>
              <a:spcAft>
                <a:spcPts val="1200"/>
              </a:spcAft>
              <a:defRPr/>
            </a:pPr>
            <a:r>
              <a:rPr lang="en-CA" b="1" i="1" dirty="0">
                <a:solidFill>
                  <a:srgbClr val="009A9E"/>
                </a:solidFill>
                <a:effectLst/>
                <a:latin typeface="+mn-lt"/>
              </a:rPr>
              <a:t>Would it be ok if I tell you about these options and explain how they can help make it easier for you to feel comfortable in this smokefree space?”</a:t>
            </a:r>
            <a:endParaRPr lang="en-GB" b="1" i="1" dirty="0">
              <a:solidFill>
                <a:srgbClr val="009A9E"/>
              </a:solidFill>
              <a:latin typeface="+mn-lt"/>
              <a:ea typeface="Calibri" pitchFamily="-109" charset="0"/>
              <a:cs typeface="Arial" panose="020B0604020202020204" pitchFamily="34" charset="0"/>
            </a:endParaRPr>
          </a:p>
        </p:txBody>
      </p:sp>
      <p:sp>
        <p:nvSpPr>
          <p:cNvPr id="3" name="Footer Placeholder 4">
            <a:extLst>
              <a:ext uri="{FF2B5EF4-FFF2-40B4-BE49-F238E27FC236}">
                <a16:creationId xmlns:a16="http://schemas.microsoft.com/office/drawing/2014/main" id="{1DE4016A-F31E-700F-DB4C-FD8C009FE6F5}"/>
              </a:ext>
            </a:extLst>
          </p:cNvPr>
          <p:cNvSpPr>
            <a:spLocks noGrp="1"/>
          </p:cNvSpPr>
          <p:nvPr>
            <p:ph type="ftr" sz="quarter" idx="3"/>
          </p:nvPr>
        </p:nvSpPr>
        <p:spPr>
          <a:xfrm>
            <a:off x="455431" y="6431776"/>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559886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A62CC-B179-6FE7-891B-05E90BE31C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CA84A1-87A0-BCD3-3904-B455395128C4}"/>
              </a:ext>
            </a:extLst>
          </p:cNvPr>
          <p:cNvSpPr>
            <a:spLocks noGrp="1"/>
          </p:cNvSpPr>
          <p:nvPr>
            <p:ph type="title"/>
          </p:nvPr>
        </p:nvSpPr>
        <p:spPr/>
        <p:txBody>
          <a:bodyPr/>
          <a:lstStyle/>
          <a:p>
            <a:r>
              <a:rPr lang="en-US" dirty="0"/>
              <a:t>Discussing combination NRT with patients</a:t>
            </a:r>
          </a:p>
        </p:txBody>
      </p:sp>
      <p:sp>
        <p:nvSpPr>
          <p:cNvPr id="5" name="Rectangular Callout 4">
            <a:extLst>
              <a:ext uri="{FF2B5EF4-FFF2-40B4-BE49-F238E27FC236}">
                <a16:creationId xmlns:a16="http://schemas.microsoft.com/office/drawing/2014/main" id="{E2D50497-CC4C-5CA3-7DD5-365F0ABE09D8}"/>
              </a:ext>
            </a:extLst>
          </p:cNvPr>
          <p:cNvSpPr>
            <a:spLocks noChangeArrowheads="1"/>
          </p:cNvSpPr>
          <p:nvPr/>
        </p:nvSpPr>
        <p:spPr bwMode="auto">
          <a:xfrm>
            <a:off x="971550" y="1899646"/>
            <a:ext cx="7208623" cy="3487694"/>
          </a:xfrm>
          <a:prstGeom prst="wedgeRectCallout">
            <a:avLst>
              <a:gd name="adj1" fmla="val -33443"/>
              <a:gd name="adj2" fmla="val 64569"/>
            </a:avLst>
          </a:prstGeom>
          <a:solidFill>
            <a:srgbClr val="DAF2F3"/>
          </a:solidFill>
          <a:ln w="9525">
            <a:noFill/>
            <a:miter lim="800000"/>
            <a:headEnd/>
            <a:tailEnd/>
          </a:ln>
          <a:effectLst>
            <a:outerShdw blurRad="254000" dist="63500" dir="5400000" algn="ctr" rotWithShape="0">
              <a:srgbClr val="000000">
                <a:alpha val="15000"/>
              </a:srgbClr>
            </a:outerShdw>
          </a:effectLst>
        </p:spPr>
        <p:txBody>
          <a:bodyPr wrap="square" lIns="360000" tIns="288000" rIns="360000" bIns="432000" anchor="ctr">
            <a:prstTxWarp prst="textNoShape">
              <a:avLst/>
            </a:prstTxWarp>
            <a:noAutofit/>
          </a:bodyPr>
          <a:lstStyle/>
          <a:p>
            <a:pPr>
              <a:lnSpc>
                <a:spcPts val="2400"/>
              </a:lnSpc>
              <a:spcBef>
                <a:spcPts val="0"/>
              </a:spcBef>
              <a:spcAft>
                <a:spcPts val="1200"/>
              </a:spcAft>
              <a:defRPr/>
            </a:pPr>
            <a:r>
              <a:rPr lang="en-GB" b="1" i="1" dirty="0">
                <a:solidFill>
                  <a:srgbClr val="009A9E"/>
                </a:solidFill>
                <a:latin typeface="Arial" panose="020B0604020202020204" pitchFamily="34" charset="0"/>
                <a:ea typeface="Calibri" pitchFamily="-109" charset="0"/>
                <a:cs typeface="Arial" panose="020B0604020202020204" pitchFamily="34" charset="0"/>
              </a:rPr>
              <a:t>“Using two products together (usually a patch to deliver a background dose of nicotine and a faster-acting product like the mouth spray or lozenge to give extra help) gives you an increased chance of success compared with using one product. </a:t>
            </a:r>
          </a:p>
          <a:p>
            <a:pPr>
              <a:lnSpc>
                <a:spcPts val="2400"/>
              </a:lnSpc>
              <a:spcBef>
                <a:spcPts val="0"/>
              </a:spcBef>
              <a:spcAft>
                <a:spcPts val="1200"/>
              </a:spcAft>
              <a:defRPr/>
            </a:pPr>
            <a:r>
              <a:rPr lang="en-GB" b="1" i="1" dirty="0">
                <a:solidFill>
                  <a:srgbClr val="009A9E"/>
                </a:solidFill>
                <a:latin typeface="Arial" panose="020B0604020202020204" pitchFamily="34" charset="0"/>
                <a:ea typeface="Calibri" pitchFamily="-109" charset="0"/>
                <a:cs typeface="Arial" panose="020B0604020202020204" pitchFamily="34" charset="0"/>
              </a:rPr>
              <a:t>Combining products is also very safe ‒ there is no need to worry about overdosing on nicotine.</a:t>
            </a:r>
          </a:p>
          <a:p>
            <a:pPr>
              <a:lnSpc>
                <a:spcPts val="2400"/>
              </a:lnSpc>
              <a:spcBef>
                <a:spcPts val="0"/>
              </a:spcBef>
              <a:spcAft>
                <a:spcPts val="1200"/>
              </a:spcAft>
              <a:defRPr/>
            </a:pPr>
            <a:r>
              <a:rPr lang="en-GB" b="1" i="1" dirty="0">
                <a:solidFill>
                  <a:srgbClr val="009A9E"/>
                </a:solidFill>
                <a:latin typeface="Arial" panose="020B0604020202020204" pitchFamily="34" charset="0"/>
                <a:ea typeface="Calibri" pitchFamily="-109" charset="0"/>
                <a:cs typeface="Arial" panose="020B0604020202020204" pitchFamily="34" charset="0"/>
              </a:rPr>
              <a:t>Do you have any thoughts about this?” </a:t>
            </a:r>
            <a:endParaRPr lang="en-CA" b="0" i="1" dirty="0">
              <a:solidFill>
                <a:srgbClr val="009A9E"/>
              </a:solidFill>
              <a:latin typeface="Arial" panose="020B0604020202020204" pitchFamily="34" charset="0"/>
              <a:ea typeface="Calibri" pitchFamily="-109" charset="0"/>
              <a:cs typeface="Arial" panose="020B0604020202020204" pitchFamily="34" charset="0"/>
            </a:endParaRPr>
          </a:p>
        </p:txBody>
      </p:sp>
      <p:sp>
        <p:nvSpPr>
          <p:cNvPr id="3" name="Footer Placeholder 4">
            <a:extLst>
              <a:ext uri="{FF2B5EF4-FFF2-40B4-BE49-F238E27FC236}">
                <a16:creationId xmlns:a16="http://schemas.microsoft.com/office/drawing/2014/main" id="{B9F8880F-B0E6-C837-3F3C-9A3DEA117C47}"/>
              </a:ext>
            </a:extLst>
          </p:cNvPr>
          <p:cNvSpPr>
            <a:spLocks noGrp="1"/>
          </p:cNvSpPr>
          <p:nvPr>
            <p:ph type="ftr" sz="quarter" idx="3"/>
          </p:nvPr>
        </p:nvSpPr>
        <p:spPr>
          <a:xfrm>
            <a:off x="455431" y="6431776"/>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631630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48091-CA70-6B2A-2A9E-C4980D4A89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3C29BE-2EBB-ADBE-675B-D078785218EA}"/>
              </a:ext>
            </a:extLst>
          </p:cNvPr>
          <p:cNvSpPr>
            <a:spLocks noGrp="1"/>
          </p:cNvSpPr>
          <p:nvPr>
            <p:ph type="title"/>
          </p:nvPr>
        </p:nvSpPr>
        <p:spPr/>
        <p:txBody>
          <a:bodyPr/>
          <a:lstStyle/>
          <a:p>
            <a:r>
              <a:rPr lang="en-US" dirty="0"/>
              <a:t>Discussing vaping with patients</a:t>
            </a:r>
          </a:p>
        </p:txBody>
      </p:sp>
      <p:sp>
        <p:nvSpPr>
          <p:cNvPr id="3" name="Rectangular Callout 4">
            <a:extLst>
              <a:ext uri="{FF2B5EF4-FFF2-40B4-BE49-F238E27FC236}">
                <a16:creationId xmlns:a16="http://schemas.microsoft.com/office/drawing/2014/main" id="{6ED6E34F-1E0A-0823-BE28-C97B07D9D459}"/>
              </a:ext>
            </a:extLst>
          </p:cNvPr>
          <p:cNvSpPr>
            <a:spLocks noChangeArrowheads="1"/>
          </p:cNvSpPr>
          <p:nvPr/>
        </p:nvSpPr>
        <p:spPr bwMode="auto">
          <a:xfrm>
            <a:off x="500265" y="1627996"/>
            <a:ext cx="7962900" cy="3954291"/>
          </a:xfrm>
          <a:prstGeom prst="wedgeRectCallout">
            <a:avLst>
              <a:gd name="adj1" fmla="val -38056"/>
              <a:gd name="adj2" fmla="val 61866"/>
            </a:avLst>
          </a:prstGeom>
          <a:solidFill>
            <a:srgbClr val="DAF2F3"/>
          </a:solidFill>
          <a:ln w="9525">
            <a:noFill/>
            <a:miter lim="800000"/>
            <a:headEnd/>
            <a:tailEnd/>
          </a:ln>
          <a:effectLst>
            <a:outerShdw blurRad="254000" dist="63500" dir="5400000" algn="ctr" rotWithShape="0">
              <a:srgbClr val="000000">
                <a:alpha val="15000"/>
              </a:srgbClr>
            </a:outerShdw>
          </a:effectLst>
        </p:spPr>
        <p:txBody>
          <a:bodyPr wrap="square" lIns="360000" tIns="288000" rIns="360000" bIns="432000" anchor="ctr">
            <a:prstTxWarp prst="textNoShape">
              <a:avLst/>
            </a:prstTxWarp>
            <a:noAutofit/>
          </a:bodyPr>
          <a:lstStyle/>
          <a:p>
            <a:pPr>
              <a:lnSpc>
                <a:spcPts val="2400"/>
              </a:lnSpc>
              <a:spcBef>
                <a:spcPts val="0"/>
              </a:spcBef>
              <a:spcAft>
                <a:spcPts val="1200"/>
              </a:spcAft>
              <a:defRPr/>
            </a:pPr>
            <a:r>
              <a:rPr lang="en-GB" b="1" i="1" dirty="0">
                <a:solidFill>
                  <a:srgbClr val="009A9E"/>
                </a:solidFill>
                <a:latin typeface="Arial"/>
                <a:ea typeface="Calibri" pitchFamily="-109" charset="0"/>
                <a:cs typeface="Arial"/>
              </a:rPr>
              <a:t>“Many people who smoke find vapes helpful for stopping smoking and evidence shows that they can be effective. If you do choose to use a vape and if that helps you to quit and stay smokefree, it is significantly less harmful for you than continuing to smoke. Specifically, vapes do not produce carbon monoxide, which is the poison produced when you smoke cigarettes. </a:t>
            </a:r>
            <a:endParaRPr lang="en-GB" b="1" i="1" dirty="0">
              <a:solidFill>
                <a:srgbClr val="009A9E"/>
              </a:solidFill>
              <a:latin typeface="Arial" panose="020B0604020202020204" pitchFamily="34" charset="0"/>
              <a:ea typeface="Calibri" pitchFamily="-109" charset="0"/>
              <a:cs typeface="Arial" panose="020B0604020202020204" pitchFamily="34" charset="0"/>
            </a:endParaRPr>
          </a:p>
          <a:p>
            <a:pPr>
              <a:lnSpc>
                <a:spcPts val="2400"/>
              </a:lnSpc>
              <a:spcBef>
                <a:spcPts val="0"/>
              </a:spcBef>
              <a:spcAft>
                <a:spcPts val="1200"/>
              </a:spcAft>
              <a:defRPr/>
            </a:pPr>
            <a:r>
              <a:rPr lang="en-GB" b="1" i="1" dirty="0">
                <a:solidFill>
                  <a:srgbClr val="009A9E"/>
                </a:solidFill>
                <a:latin typeface="Arial" panose="020B0604020202020204" pitchFamily="34" charset="0"/>
                <a:ea typeface="Calibri" pitchFamily="-109" charset="0"/>
                <a:cs typeface="Arial" panose="020B0604020202020204" pitchFamily="34" charset="0"/>
              </a:rPr>
              <a:t>There are a wide range of vapes and most people need to try various types and flavours to find the one they like. Reputable vape shops will be able to give you advice on where to start”.</a:t>
            </a:r>
            <a:endParaRPr lang="en-CA" b="1" i="1" dirty="0">
              <a:solidFill>
                <a:srgbClr val="009A9E"/>
              </a:solidFill>
              <a:latin typeface="Arial" panose="020B0604020202020204" pitchFamily="34" charset="0"/>
              <a:ea typeface="Calibri" pitchFamily="-109" charset="0"/>
              <a:cs typeface="Arial" panose="020B0604020202020204" pitchFamily="34" charset="0"/>
            </a:endParaRPr>
          </a:p>
        </p:txBody>
      </p:sp>
      <p:sp>
        <p:nvSpPr>
          <p:cNvPr id="5" name="Footer Placeholder 4">
            <a:extLst>
              <a:ext uri="{FF2B5EF4-FFF2-40B4-BE49-F238E27FC236}">
                <a16:creationId xmlns:a16="http://schemas.microsoft.com/office/drawing/2014/main" id="{CF6D9D6E-3C7C-A8FD-4F14-546DF6088858}"/>
              </a:ext>
            </a:extLst>
          </p:cNvPr>
          <p:cNvSpPr>
            <a:spLocks noGrp="1"/>
          </p:cNvSpPr>
          <p:nvPr>
            <p:ph type="ftr" sz="quarter" idx="3"/>
          </p:nvPr>
        </p:nvSpPr>
        <p:spPr>
          <a:xfrm>
            <a:off x="455431" y="6431776"/>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033379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065ED84-7B79-7F71-D97D-A47977563E57}"/>
              </a:ext>
            </a:extLst>
          </p:cNvPr>
          <p:cNvGrpSpPr/>
          <p:nvPr/>
        </p:nvGrpSpPr>
        <p:grpSpPr>
          <a:xfrm>
            <a:off x="0" y="0"/>
            <a:ext cx="9144000" cy="6858000"/>
            <a:chOff x="0" y="0"/>
            <a:chExt cx="9144000" cy="6858000"/>
          </a:xfrm>
        </p:grpSpPr>
        <p:pic>
          <p:nvPicPr>
            <p:cNvPr id="4" name="Picture 3">
              <a:extLst>
                <a:ext uri="{FF2B5EF4-FFF2-40B4-BE49-F238E27FC236}">
                  <a16:creationId xmlns:a16="http://schemas.microsoft.com/office/drawing/2014/main" id="{3295FE8D-53D8-9F45-DFDA-C0E1CC293DE5}"/>
                </a:ext>
              </a:extLst>
            </p:cNvPr>
            <p:cNvPicPr>
              <a:picLocks noChangeAspect="1"/>
            </p:cNvPicPr>
            <p:nvPr/>
          </p:nvPicPr>
          <p:blipFill>
            <a:blip r:embed="rId3"/>
            <a:stretch>
              <a:fillRect/>
            </a:stretch>
          </p:blipFill>
          <p:spPr>
            <a:xfrm>
              <a:off x="0" y="0"/>
              <a:ext cx="9144000" cy="6858000"/>
            </a:xfrm>
            <a:prstGeom prst="rect">
              <a:avLst/>
            </a:prstGeom>
          </p:spPr>
        </p:pic>
        <p:sp>
          <p:nvSpPr>
            <p:cNvPr id="2" name="TextBox 1">
              <a:extLst>
                <a:ext uri="{FF2B5EF4-FFF2-40B4-BE49-F238E27FC236}">
                  <a16:creationId xmlns:a16="http://schemas.microsoft.com/office/drawing/2014/main" id="{BAC9225D-04E1-B763-9FEF-D213CE428260}"/>
                </a:ext>
              </a:extLst>
            </p:cNvPr>
            <p:cNvSpPr txBox="1"/>
            <p:nvPr/>
          </p:nvSpPr>
          <p:spPr bwMode="auto">
            <a:xfrm>
              <a:off x="887660" y="4756557"/>
              <a:ext cx="4297126" cy="1031847"/>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ts val="4000"/>
                </a:lnSpc>
                <a:spcBef>
                  <a:spcPts val="0"/>
                </a:spcBef>
                <a:spcAft>
                  <a:spcPts val="0"/>
                </a:spcAft>
                <a:buClr>
                  <a:srgbClr val="C10C21"/>
                </a:buClr>
              </a:pPr>
              <a:r>
                <a:rPr lang="en-US" sz="4000" b="1" dirty="0">
                  <a:solidFill>
                    <a:schemeClr val="bg1"/>
                  </a:solidFill>
                  <a:effectLst>
                    <a:outerShdw blurRad="254000" dist="63500" dir="5400000" algn="ctr" rotWithShape="0">
                      <a:srgbClr val="000000">
                        <a:alpha val="25000"/>
                      </a:srgbClr>
                    </a:outerShdw>
                  </a:effectLst>
                  <a:latin typeface="+mn-lt"/>
                  <a:cs typeface="Segoe UI"/>
                </a:rPr>
                <a:t>Questions?</a:t>
              </a:r>
            </a:p>
          </p:txBody>
        </p:sp>
      </p:grpSp>
    </p:spTree>
    <p:extLst>
      <p:ext uri="{BB962C8B-B14F-4D97-AF65-F5344CB8AC3E}">
        <p14:creationId xmlns:p14="http://schemas.microsoft.com/office/powerpoint/2010/main" val="417056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SCT">
  <a:themeElements>
    <a:clrScheme name="SMI green">
      <a:dk1>
        <a:srgbClr val="333333"/>
      </a:dk1>
      <a:lt1>
        <a:srgbClr val="FFFFFF"/>
      </a:lt1>
      <a:dk2>
        <a:srgbClr val="676767"/>
      </a:dk2>
      <a:lt2>
        <a:srgbClr val="FFFFFF"/>
      </a:lt2>
      <a:accent1>
        <a:srgbClr val="00BCBF"/>
      </a:accent1>
      <a:accent2>
        <a:srgbClr val="00393A"/>
      </a:accent2>
      <a:accent3>
        <a:srgbClr val="00D5D8"/>
      </a:accent3>
      <a:accent4>
        <a:srgbClr val="002728"/>
      </a:accent4>
      <a:accent5>
        <a:srgbClr val="007072"/>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918755-5CCB-41FC-B672-7D0477E5BFBE}">
  <ds:schemaRefs>
    <ds:schemaRef ds:uri="http://schemas.openxmlformats.org/package/2006/metadata/core-properties"/>
    <ds:schemaRef ds:uri="http://www.w3.org/XML/1998/namespace"/>
    <ds:schemaRef ds:uri="http://schemas.microsoft.com/office/2006/documentManagement/types"/>
    <ds:schemaRef ds:uri="http://schemas.microsoft.com/office/2006/metadata/properties"/>
    <ds:schemaRef ds:uri="http://purl.org/dc/terms/"/>
    <ds:schemaRef ds:uri="http://purl.org/dc/dcmitype/"/>
    <ds:schemaRef ds:uri="http://purl.org/dc/elements/1.1/"/>
    <ds:schemaRef ds:uri="f08a3a01-a810-4981-84de-513e48da387b"/>
    <ds:schemaRef ds:uri="http://schemas.microsoft.com/office/infopath/2007/PartnerControls"/>
    <ds:schemaRef ds:uri="6f9764a4-8270-4f29-bbff-a467630dd90c"/>
  </ds:schemaRefs>
</ds:datastoreItem>
</file>

<file path=customXml/itemProps2.xml><?xml version="1.0" encoding="utf-8"?>
<ds:datastoreItem xmlns:ds="http://schemas.openxmlformats.org/officeDocument/2006/customXml" ds:itemID="{E20CC568-9E52-4CAB-A6F8-928FF0C63FCE}">
  <ds:schemaRefs>
    <ds:schemaRef ds:uri="http://schemas.microsoft.com/sharepoint/v3/contenttype/forms"/>
  </ds:schemaRefs>
</ds:datastoreItem>
</file>

<file path=customXml/itemProps3.xml><?xml version="1.0" encoding="utf-8"?>
<ds:datastoreItem xmlns:ds="http://schemas.openxmlformats.org/officeDocument/2006/customXml" ds:itemID="{1CD0E624-5263-4121-BE30-6A511EBF5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410</TotalTime>
  <Words>1430</Words>
  <Application>Microsoft Office PowerPoint</Application>
  <PresentationFormat>On-screen Show (4:3)</PresentationFormat>
  <Paragraphs>105</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NCSCT</vt:lpstr>
      <vt:lpstr>1_NCSCT</vt:lpstr>
      <vt:lpstr>PowerPoint Presentation</vt:lpstr>
      <vt:lpstr>4Ps for Nicotine Vape / NRT Use</vt:lpstr>
      <vt:lpstr>NRT and vaping: advice to patients</vt:lpstr>
      <vt:lpstr>Discussing tobacco dependence</vt:lpstr>
      <vt:lpstr>Discussing tobacco treatment aids with patients</vt:lpstr>
      <vt:lpstr>Discussing tobacco treatment aids with patients</vt:lpstr>
      <vt:lpstr>Discussing combination NRT with patients</vt:lpstr>
      <vt:lpstr>Discussing vaping with patients</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388</cp:revision>
  <cp:lastPrinted>2021-04-19T06:44:37Z</cp:lastPrinted>
  <dcterms:created xsi:type="dcterms:W3CDTF">2019-04-01T09:21:54Z</dcterms:created>
  <dcterms:modified xsi:type="dcterms:W3CDTF">2024-03-04T15:07:06Z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